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9" r:id="rId2"/>
    <p:sldId id="276" r:id="rId3"/>
    <p:sldId id="279" r:id="rId4"/>
    <p:sldId id="280" r:id="rId5"/>
    <p:sldId id="277" r:id="rId6"/>
    <p:sldId id="281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9"/>
    <p:restoredTop sz="94678"/>
  </p:normalViewPr>
  <p:slideViewPr>
    <p:cSldViewPr snapToGrid="0" snapToObjects="1">
      <p:cViewPr varScale="1">
        <p:scale>
          <a:sx n="111" d="100"/>
          <a:sy n="111" d="100"/>
        </p:scale>
        <p:origin x="232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B5D728-14C9-564E-81E0-009E5FBE5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CDF24A3-DF2C-C542-A507-E6D5103024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662602-996E-4244-B5BF-585FCD710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6DAB1-38EE-BD41-89F7-AE387E7F1910}" type="datetimeFigureOut">
              <a:rPr kumimoji="1" lang="ja-JP" altLang="en-US" smtClean="0"/>
              <a:t>2018/11/10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2DE82D-8B28-C840-A44B-5ECAB368D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65E2B7-5AE9-2E40-94EE-279DFDE1B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A244-E386-E245-BEB7-A674BEB19A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147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5375F4-4B97-D34E-9DAA-E58FE5F98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527333C-97B7-3540-808A-6B62FEF34D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A950DA-2FFB-C048-893A-42B0CFCBF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6DAB1-38EE-BD41-89F7-AE387E7F1910}" type="datetimeFigureOut">
              <a:rPr kumimoji="1" lang="ja-JP" altLang="en-US" smtClean="0"/>
              <a:t>2018/11/10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819010-676D-7B43-8CF8-7CA3BEF69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3E52DD-19AA-794E-B39B-FB1D432F7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A244-E386-E245-BEB7-A674BEB19A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9112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786843A-FFD6-4B4D-8917-0F7EDF3FF3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7AD0F5F-CABC-724B-93FF-18703F14B7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96C2A8-B60F-C742-BBDA-07072EA31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6DAB1-38EE-BD41-89F7-AE387E7F1910}" type="datetimeFigureOut">
              <a:rPr kumimoji="1" lang="ja-JP" altLang="en-US" smtClean="0"/>
              <a:t>2018/11/10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7DE285-048B-6641-BE5C-3662F7A3D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CC9AAF9-E804-D242-B5CD-10B297DC5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A244-E386-E245-BEB7-A674BEB19A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85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C11516-1373-9C49-8B20-2F3AC0638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5A84F5-8BFF-C948-A4B1-8A1A91BB41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FF95D3-9914-A94C-A978-F3D03A25B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6DAB1-38EE-BD41-89F7-AE387E7F1910}" type="datetimeFigureOut">
              <a:rPr kumimoji="1" lang="ja-JP" altLang="en-US" smtClean="0"/>
              <a:t>2018/11/10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7CBCE6-51EF-9848-A1FB-EA837175A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2584C2-B2DE-1545-996D-EFD0F3A16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A244-E386-E245-BEB7-A674BEB19A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262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2AFF6F-2C7D-8542-A6C8-0E4195941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36F0AD-CD40-6B40-BD4D-1983BD1C7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F0359B-A439-0A43-AA05-B70F3E8EF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6DAB1-38EE-BD41-89F7-AE387E7F1910}" type="datetimeFigureOut">
              <a:rPr kumimoji="1" lang="ja-JP" altLang="en-US" smtClean="0"/>
              <a:t>2018/11/10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7610D9-F263-2043-9442-6C13495B3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118A38-10AC-0640-AF2F-BB3F3A68E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A244-E386-E245-BEB7-A674BEB19A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286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A6060E-78D8-D747-A49D-85EF9C4E4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14EBE16-F404-8744-BA72-D6227CA595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E33F12E-C236-034A-8E95-184F986ECE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1F633F5-22E4-9442-8E15-BE4AC80A8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6DAB1-38EE-BD41-89F7-AE387E7F1910}" type="datetimeFigureOut">
              <a:rPr kumimoji="1" lang="ja-JP" altLang="en-US" smtClean="0"/>
              <a:t>2018/11/10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E5D228-9B57-7C45-BF1F-E1B766891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4E07CA9-4DF0-4640-842E-5D12373AF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A244-E386-E245-BEB7-A674BEB19A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992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DB0C8F-501B-CD4C-9935-C582EA4A4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D77621-A7C2-D54E-91F1-5E5DFC2B6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DDEF161-B6C5-1F4C-9C68-F67EA5EBAA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F6991DD-1F47-E942-B222-724F19029B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2709407-CEA8-054B-BF99-6193CDD157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5BFE0C3-583B-654B-BB3D-4ECD9061F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6DAB1-38EE-BD41-89F7-AE387E7F1910}" type="datetimeFigureOut">
              <a:rPr kumimoji="1" lang="ja-JP" altLang="en-US" smtClean="0"/>
              <a:t>2018/11/10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7263630-F199-6546-A652-E906F03DD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5A0D662-84F4-AC4E-B06A-693B33442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A244-E386-E245-BEB7-A674BEB19A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38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FAE546-79FF-B44B-8193-AF46AC128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3A35602-07B1-704B-A6B1-2D7721530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6DAB1-38EE-BD41-89F7-AE387E7F1910}" type="datetimeFigureOut">
              <a:rPr kumimoji="1" lang="ja-JP" altLang="en-US" smtClean="0"/>
              <a:t>2018/11/10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36A69D1-ED24-B240-9515-94037C10B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7E985E3-1919-F244-ADD3-41E6137A7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A244-E386-E245-BEB7-A674BEB19A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3838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3AD5E9B-7732-9D44-BF2F-6ACE96027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6DAB1-38EE-BD41-89F7-AE387E7F1910}" type="datetimeFigureOut">
              <a:rPr kumimoji="1" lang="ja-JP" altLang="en-US" smtClean="0"/>
              <a:t>2018/11/10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20F88A2-4D65-B741-BBCB-C13AA8EF2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EDC95A7-D7FD-1C4A-9C99-0B5488CA3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A244-E386-E245-BEB7-A674BEB19A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783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1D5176-5F4D-5A4C-9C4E-E53C0AB8A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7F0965-BD27-6C48-900B-28045602A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4D20734-E4DA-984D-949F-9E5BD7583E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5094436-B3FF-334B-AF5A-CCFCCC6FF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6DAB1-38EE-BD41-89F7-AE387E7F1910}" type="datetimeFigureOut">
              <a:rPr kumimoji="1" lang="ja-JP" altLang="en-US" smtClean="0"/>
              <a:t>2018/11/10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7D0D82-4E6B-9943-A7A3-B3BA854A4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E610B58-C7DD-0646-98AF-EFED479F6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A244-E386-E245-BEB7-A674BEB19A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263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DEB511-ECD2-2A44-8392-A3FAB1D60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21B6D97-9DBB-FB48-9CA2-43A1C20700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9BDA974-5408-9D4E-94B0-77A4F72F8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C7F48F-7579-2540-B5E4-EF00D9A1D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6DAB1-38EE-BD41-89F7-AE387E7F1910}" type="datetimeFigureOut">
              <a:rPr kumimoji="1" lang="ja-JP" altLang="en-US" smtClean="0"/>
              <a:t>2018/11/10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16E5A7D-0598-294E-82D0-C31ADFAF2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651B36-34EF-EB45-95D7-AB379B7F6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A244-E386-E245-BEB7-A674BEB19A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167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04836C0-159C-9B4F-9353-C234B5D71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95F6898-9611-4F4E-8DCF-912A7A5A2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93C7A4-D327-DA42-9088-029F93D8C7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6DAB1-38EE-BD41-89F7-AE387E7F1910}" type="datetimeFigureOut">
              <a:rPr kumimoji="1" lang="ja-JP" altLang="en-US" smtClean="0"/>
              <a:t>2018/11/10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D8A4D8-A4DF-5542-957B-C318F2A68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67A0C6-0FC2-0545-A898-470758E2C7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4A244-E386-E245-BEB7-A674BEB19A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209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0.png"/><Relationship Id="rId2" Type="http://schemas.openxmlformats.org/officeDocument/2006/relationships/image" Target="../media/image3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0.png"/><Relationship Id="rId2" Type="http://schemas.openxmlformats.org/officeDocument/2006/relationships/image" Target="../media/image37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0.png"/><Relationship Id="rId2" Type="http://schemas.openxmlformats.org/officeDocument/2006/relationships/image" Target="../media/image39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0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5A227D-AC2B-8347-A7E7-42DCCEB26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2.4  </a:t>
            </a:r>
            <a:r>
              <a:rPr kumimoji="1" lang="ja-JP" altLang="en-US"/>
              <a:t>指数型分布族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983452-E23A-424F-9EEB-B074D56C1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1800"/>
              <a:t>これまでの確率分布は、指数型分布族</a:t>
            </a:r>
            <a:r>
              <a:rPr kumimoji="1" lang="en-US" altLang="ja-JP" sz="1800" dirty="0"/>
              <a:t>(Exponential Family)</a:t>
            </a:r>
            <a:r>
              <a:rPr kumimoji="1" lang="ja-JP" altLang="en-US" sz="1800"/>
              <a:t>と呼ばれる族の例である。多くの重要な共通の性質がある。</a:t>
            </a:r>
            <a:endParaRPr kumimoji="1" lang="en-US" altLang="ja-JP" sz="1800" dirty="0"/>
          </a:p>
          <a:p>
            <a:r>
              <a:rPr lang="en-US" altLang="ja-JP" sz="1800" dirty="0"/>
              <a:t>x</a:t>
            </a:r>
            <a:r>
              <a:rPr lang="ja-JP" altLang="en-US" sz="1800"/>
              <a:t>上の指数型分布族は、</a:t>
            </a:r>
            <a:endParaRPr kumimoji="1"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4122329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30DA76-47AE-9048-B4F2-F7F1E1103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Exercise </a:t>
            </a:r>
            <a:r>
              <a:rPr kumimoji="1" lang="en-US" altLang="ja-JP" dirty="0"/>
              <a:t>2.56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2B025D-6500-A64A-97E7-7F5EB5725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22" y="1427357"/>
            <a:ext cx="10695878" cy="970156"/>
          </a:xfrm>
        </p:spPr>
        <p:txBody>
          <a:bodyPr>
            <a:normAutofit/>
          </a:bodyPr>
          <a:lstStyle/>
          <a:p>
            <a:r>
              <a:rPr lang="ja-JP" altLang="en-US" sz="1800"/>
              <a:t>ベータ分布、ガンマ分布およびフォン・ミューゼス分布を</a:t>
            </a:r>
            <a:r>
              <a:rPr lang="en-US" altLang="ja-JP" sz="1800" dirty="0"/>
              <a:t>Exponential Family</a:t>
            </a:r>
            <a:r>
              <a:rPr lang="ja-JP" altLang="en-US" sz="1800"/>
              <a:t>の形式に変形し、これらの分布のパラメータを求める。</a:t>
            </a:r>
            <a:endParaRPr lang="en-US" altLang="ja-JP" sz="1800" dirty="0"/>
          </a:p>
          <a:p>
            <a:r>
              <a:rPr lang="ja-JP" altLang="en-US" sz="1800"/>
              <a:t>ベータ分布は、以下のように表現される。</a:t>
            </a:r>
            <a:endParaRPr kumimoji="1" lang="ja-JP" altLang="en-US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70982236-64BF-E443-97C5-744702E4EF2C}"/>
                  </a:ext>
                </a:extLst>
              </p:cNvPr>
              <p:cNvSpPr txBox="1"/>
              <p:nvPr/>
            </p:nvSpPr>
            <p:spPr>
              <a:xfrm>
                <a:off x="838200" y="2375211"/>
                <a:ext cx="7830670" cy="16403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ja-JP" i="1" smtClean="0">
                          <a:latin typeface="Cambria Math" panose="02040503050406030204" pitchFamily="18" charset="0"/>
                        </a:rPr>
                        <m:t>Beta</m:t>
                      </m:r>
                      <m:d>
                        <m:d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l-GR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l-GR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l-GR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  <m:r>
                            <m:rPr>
                              <m:sty m:val="p"/>
                            </m:rPr>
                            <a:rPr lang="el-GR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l-GR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den>
                      </m:f>
                      <m:sSup>
                        <m:sSupPr>
                          <m:ctrlPr>
                            <a:rPr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p>
                        <m:sSupPr>
                          <m:ctrlPr>
                            <a:rPr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l-GR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l-GR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l-GR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den>
                      </m:f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𝑙𝑛</m:t>
                          </m:r>
                          <m:d>
                            <m:d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p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1−</m:t>
                                      </m:r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𝜇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</m:e>
                          </m:d>
                        </m:e>
                      </m:d>
                    </m:oMath>
                  </m:oMathPara>
                </a14:m>
                <a:endParaRPr lang="en-US" altLang="ja-JP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ja-JP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Γ</m:t>
                        </m:r>
                        <m:d>
                          <m:dPr>
                            <m:ctrl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Γ</m:t>
                        </m:r>
                        <m:d>
                          <m:dPr>
                            <m:ctrl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Γ</m:t>
                        </m:r>
                        <m:d>
                          <m:dPr>
                            <m:ctrl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den>
                    </m:f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𝑒𝑥𝑝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𝑙𝑛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+(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𝑙𝑛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1−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d>
                      </m:e>
                    </m:d>
                  </m:oMath>
                </a14:m>
                <a:endParaRPr kumimoji="1" lang="en-US" altLang="ja-JP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1"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l-GR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l-GR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l-GR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den>
                      </m:f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ctrlPr>
                            <a:rPr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−1,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d>
                            <m:d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altLang="ja-JP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altLang="ja-JP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𝑙</m:t>
                                    </m:r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altLang="ja-JP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𝑙𝑛</m:t>
                                    </m:r>
                                    <m:d>
                                      <m:dPr>
                                        <m:ctrlP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1−</m:t>
                                        </m:r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𝜇</m:t>
                                        </m:r>
                                      </m:e>
                                    </m:d>
                                  </m:e>
                                </m:mr>
                              </m:m>
                            </m:e>
                          </m:d>
                        </m:e>
                      </m:d>
                    </m:oMath>
                  </m:oMathPara>
                </a14:m>
                <a:endParaRPr kumimoji="1" lang="ja-JP" altLang="en-US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70982236-64BF-E443-97C5-744702E4EF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375211"/>
                <a:ext cx="7830670" cy="1640321"/>
              </a:xfrm>
              <a:prstGeom prst="rect">
                <a:avLst/>
              </a:prstGeom>
              <a:blipFill>
                <a:blip r:embed="rId2"/>
                <a:stretch>
                  <a:fillRect l="-809" b="-153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69D3F954-0EEC-7345-978A-0276759AD234}"/>
              </a:ext>
            </a:extLst>
          </p:cNvPr>
          <p:cNvSpPr txBox="1">
            <a:spLocks/>
          </p:cNvSpPr>
          <p:nvPr/>
        </p:nvSpPr>
        <p:spPr>
          <a:xfrm>
            <a:off x="748061" y="4214977"/>
            <a:ext cx="10695878" cy="390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800" dirty="0"/>
              <a:t>Exponential Family</a:t>
            </a:r>
            <a:r>
              <a:rPr lang="ja-JP" altLang="en-US" sz="1800"/>
              <a:t>は、以下のように表現される。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B7F74070-A44B-B744-A820-39C2B9B4481D}"/>
                  </a:ext>
                </a:extLst>
              </p:cNvPr>
              <p:cNvSpPr txBox="1"/>
              <p:nvPr/>
            </p:nvSpPr>
            <p:spPr>
              <a:xfrm>
                <a:off x="838200" y="4605454"/>
                <a:ext cx="3301481" cy="3126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r>
                        <a:rPr kumimoji="1"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kumimoji="1"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r>
                        <a:rPr kumimoji="1"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𝜂</m:t>
                              </m:r>
                            </m:e>
                            <m:sup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  <m:d>
                            <m:d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kumimoji="1" lang="ja-JP" altLang="en-US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B7F74070-A44B-B744-A820-39C2B9B448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605454"/>
                <a:ext cx="3301481" cy="312650"/>
              </a:xfrm>
              <a:prstGeom prst="rect">
                <a:avLst/>
              </a:prstGeom>
              <a:blipFill>
                <a:blip r:embed="rId3"/>
                <a:stretch>
                  <a:fillRect b="-20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E2918ACB-3562-2041-918D-C5815B905A8C}"/>
              </a:ext>
            </a:extLst>
          </p:cNvPr>
          <p:cNvSpPr txBox="1">
            <a:spLocks/>
          </p:cNvSpPr>
          <p:nvPr/>
        </p:nvSpPr>
        <p:spPr>
          <a:xfrm>
            <a:off x="748061" y="4995931"/>
            <a:ext cx="10695878" cy="390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800"/>
              <a:t>これを当てはめると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5C7774FB-F4AF-E14F-90A9-FCB2364C9243}"/>
                  </a:ext>
                </a:extLst>
              </p:cNvPr>
              <p:cNvSpPr txBox="1"/>
              <p:nvPr/>
            </p:nvSpPr>
            <p:spPr>
              <a:xfrm>
                <a:off x="748061" y="5386408"/>
                <a:ext cx="6785255" cy="53181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i="1" smtClean="0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d>
                    <m:r>
                      <a:rPr lang="en-US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1,  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Γ</m:t>
                        </m:r>
                        <m:d>
                          <m:dPr>
                            <m:ctrl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num>
                      <m:den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Γ</m:t>
                        </m:r>
                        <m:d>
                          <m:dPr>
                            <m:ctrl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Γ</m:t>
                        </m:r>
                        <m:d>
                          <m:dPr>
                            <m:ctrl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den>
                    </m:f>
                  </m:oMath>
                </a14:m>
                <a:r>
                  <a:rPr kumimoji="1" lang="en-US" altLang="ja-JP" dirty="0"/>
                  <a:t> , </a:t>
                </a:r>
                <a14:m>
                  <m:oMath xmlns:m="http://schemas.openxmlformats.org/officeDocument/2006/math">
                    <m:r>
                      <a:rPr kumimoji="1" lang="en-US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  <m:d>
                      <m:dPr>
                        <m:ctrlPr>
                          <a:rPr kumimoji="1"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kumimoji="1" lang="en-US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</m:mr>
                          <m:m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𝑙𝑛</m:t>
                              </m:r>
                              <m:d>
                                <m:d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</m:d>
                            </m:e>
                          </m:mr>
                        </m:m>
                      </m:e>
                    </m:d>
                  </m:oMath>
                </a14:m>
                <a:endParaRPr kumimoji="1" lang="ja-JP" altLang="en-US"/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5C7774FB-F4AF-E14F-90A9-FCB2364C92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061" y="5386408"/>
                <a:ext cx="6785255" cy="531812"/>
              </a:xfrm>
              <a:prstGeom prst="rect">
                <a:avLst/>
              </a:prstGeom>
              <a:blipFill>
                <a:blip r:embed="rId4"/>
                <a:stretch>
                  <a:fillRect l="-1121" t="-2326" b="-1395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7539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30DA76-47AE-9048-B4F2-F7F1E1103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Exercise </a:t>
            </a:r>
            <a:r>
              <a:rPr kumimoji="1" lang="en-US" altLang="ja-JP" dirty="0"/>
              <a:t>2.56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2B025D-6500-A64A-97E7-7F5EB5725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22" y="1427357"/>
            <a:ext cx="10695878" cy="970156"/>
          </a:xfrm>
        </p:spPr>
        <p:txBody>
          <a:bodyPr>
            <a:normAutofit/>
          </a:bodyPr>
          <a:lstStyle/>
          <a:p>
            <a:r>
              <a:rPr lang="ja-JP" altLang="en-US" sz="1800"/>
              <a:t>ベータ分布、ガンマ分布およびフォン・ミューゼス分布を</a:t>
            </a:r>
            <a:r>
              <a:rPr lang="en-US" altLang="ja-JP" sz="1800" dirty="0"/>
              <a:t>Exponential Family</a:t>
            </a:r>
            <a:r>
              <a:rPr lang="ja-JP" altLang="en-US" sz="1800"/>
              <a:t>の形式に変形し、これらの分布のパラメータを求める。</a:t>
            </a:r>
            <a:endParaRPr lang="en-US" altLang="ja-JP" sz="1800" dirty="0"/>
          </a:p>
          <a:p>
            <a:r>
              <a:rPr lang="ja-JP" altLang="en-US" sz="1800"/>
              <a:t>ガンマ分布は、以下のように表現される。</a:t>
            </a:r>
            <a:endParaRPr kumimoji="1" lang="ja-JP" altLang="en-US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70982236-64BF-E443-97C5-744702E4EF2C}"/>
                  </a:ext>
                </a:extLst>
              </p:cNvPr>
              <p:cNvSpPr txBox="1"/>
              <p:nvPr/>
            </p:nvSpPr>
            <p:spPr>
              <a:xfrm>
                <a:off x="838200" y="2375211"/>
                <a:ext cx="9414565" cy="6223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i="1" smtClean="0">
                        <a:latin typeface="Cambria Math" panose="02040503050406030204" pitchFamily="18" charset="0"/>
                      </a:rPr>
                      <m:t>Gam</m:t>
                    </m:r>
                    <m:d>
                      <m:d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Γ</m:t>
                        </m:r>
                        <m:d>
                          <m:dPr>
                            <m:ctrlPr>
                              <a:rPr lang="el-GR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</m:den>
                    </m:f>
                    <m:sSup>
                      <m:sSupPr>
                        <m:ctrlPr>
                          <a:rPr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sup>
                    </m:sSup>
                    <m:sSup>
                      <m:sSupPr>
                        <m:ctrlPr>
                          <a:rPr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  <m:sup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𝑒𝑥𝑝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</m:d>
                    <m:r>
                      <a:rPr lang="en-US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Γ</m:t>
                        </m:r>
                        <m:d>
                          <m:dPr>
                            <m:ctrl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</m:den>
                    </m:f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𝑒𝑥𝑝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𝑙𝑛</m:t>
                        </m:r>
                        <m:d>
                          <m:dPr>
                            <m:ctrlP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ja-JP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sup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e>
                        </m:d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ja-JP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Γ</m:t>
                        </m:r>
                        <m:d>
                          <m:dPr>
                            <m:ctrl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</m:den>
                    </m:f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𝑒𝑥𝑝</m:t>
                    </m:r>
                    <m:d>
                      <m:dPr>
                        <m:ctrlPr>
                          <a:rPr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ja-JP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</m:mr>
                            </m:m>
                          </m:e>
                        </m:d>
                        <m:d>
                          <m:d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ja-JP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𝑙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en-US" altLang="ja-JP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</m:oMath>
                </a14:m>
                <a:endParaRPr lang="en-US" altLang="ja-JP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70982236-64BF-E443-97C5-744702E4EF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375211"/>
                <a:ext cx="9414565" cy="622350"/>
              </a:xfrm>
              <a:prstGeom prst="rect">
                <a:avLst/>
              </a:prstGeom>
              <a:blipFill>
                <a:blip r:embed="rId2"/>
                <a:stretch>
                  <a:fillRect l="-674" b="-200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E2918ACB-3562-2041-918D-C5815B905A8C}"/>
              </a:ext>
            </a:extLst>
          </p:cNvPr>
          <p:cNvSpPr txBox="1">
            <a:spLocks/>
          </p:cNvSpPr>
          <p:nvPr/>
        </p:nvSpPr>
        <p:spPr>
          <a:xfrm>
            <a:off x="748061" y="3167131"/>
            <a:ext cx="10695878" cy="390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800" dirty="0"/>
              <a:t>Exponential Family</a:t>
            </a:r>
            <a:r>
              <a:rPr lang="ja-JP" altLang="en-US" sz="1800"/>
              <a:t>を当てはめると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5C7774FB-F4AF-E14F-90A9-FCB2364C9243}"/>
                  </a:ext>
                </a:extLst>
              </p:cNvPr>
              <p:cNvSpPr txBox="1"/>
              <p:nvPr/>
            </p:nvSpPr>
            <p:spPr>
              <a:xfrm>
                <a:off x="748061" y="3557608"/>
                <a:ext cx="5813194" cy="4675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i="1" smtClean="0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</m:d>
                    <m:r>
                      <a:rPr lang="en-US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1,  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Γ</m:t>
                        </m:r>
                        <m:d>
                          <m:dPr>
                            <m:ctrl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</m:den>
                    </m:f>
                  </m:oMath>
                </a14:m>
                <a:r>
                  <a:rPr kumimoji="1" lang="en-US" altLang="ja-JP" dirty="0"/>
                  <a:t> , </a:t>
                </a:r>
                <a14:m>
                  <m:oMath xmlns:m="http://schemas.openxmlformats.org/officeDocument/2006/math">
                    <m:r>
                      <a:rPr kumimoji="1" lang="en-US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  <m:d>
                      <m:dPr>
                        <m:ctrlPr>
                          <a:rPr kumimoji="1"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kumimoji="1" lang="en-US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mr>
                        </m:m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</m:mr>
                          <m:mr>
                            <m:e>
                              <m:r>
                                <a:rPr lang="en-US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kumimoji="1" lang="ja-JP" altLang="en-US"/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5C7774FB-F4AF-E14F-90A9-FCB2364C92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061" y="3557608"/>
                <a:ext cx="5813194" cy="467500"/>
              </a:xfrm>
              <a:prstGeom prst="rect">
                <a:avLst/>
              </a:prstGeom>
              <a:blipFill>
                <a:blip r:embed="rId3"/>
                <a:stretch>
                  <a:fillRect l="-1307" b="-1842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4422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30DA76-47AE-9048-B4F2-F7F1E1103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Exercise </a:t>
            </a:r>
            <a:r>
              <a:rPr kumimoji="1" lang="en-US" altLang="ja-JP" dirty="0"/>
              <a:t>2.56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2B025D-6500-A64A-97E7-7F5EB5725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922" y="1427357"/>
            <a:ext cx="10695878" cy="970156"/>
          </a:xfrm>
        </p:spPr>
        <p:txBody>
          <a:bodyPr>
            <a:normAutofit/>
          </a:bodyPr>
          <a:lstStyle/>
          <a:p>
            <a:r>
              <a:rPr lang="ja-JP" altLang="en-US" sz="1800"/>
              <a:t>ベータ分布、ガンマ分布およびフォン・ミューゼス分布を</a:t>
            </a:r>
            <a:r>
              <a:rPr lang="en-US" altLang="ja-JP" sz="1800" dirty="0"/>
              <a:t>Exponential Family</a:t>
            </a:r>
            <a:r>
              <a:rPr lang="ja-JP" altLang="en-US" sz="1800"/>
              <a:t>の形式に変形し、これらの分布のパラメータを求める。</a:t>
            </a:r>
            <a:endParaRPr lang="en-US" altLang="ja-JP" sz="1800" dirty="0"/>
          </a:p>
          <a:p>
            <a:r>
              <a:rPr lang="ja-JP" altLang="en-US" sz="1800"/>
              <a:t>フォン・ミューゼス分布は、以下のように表現される。</a:t>
            </a:r>
            <a:endParaRPr kumimoji="1" lang="ja-JP" altLang="en-US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70982236-64BF-E443-97C5-744702E4EF2C}"/>
                  </a:ext>
                </a:extLst>
              </p:cNvPr>
              <p:cNvSpPr txBox="1"/>
              <p:nvPr/>
            </p:nvSpPr>
            <p:spPr>
              <a:xfrm>
                <a:off x="838200" y="2375211"/>
                <a:ext cx="10605739" cy="113492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𝑉𝑀</m:t>
                      </m:r>
                      <m:d>
                        <m:d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e>
                          <m:sSub>
                            <m:sSub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d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e>
                          </m:d>
                        </m:den>
                      </m:f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func>
                            <m:func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ja-JP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d>
                      <m:r>
                        <a:rPr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e>
                          </m:d>
                        </m:den>
                      </m:f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func>
                            <m:func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ja-JP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  <m:func>
                                <m:funcPr>
                                  <m:ctrlPr>
                                    <a:rPr lang="en-US" altLang="ja-JP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ja-JP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altLang="ja-JP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𝑚</m:t>
                                  </m:r>
                                  <m:func>
                                    <m:func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altLang="ja-JP" b="0" i="0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sin</m:t>
                                      </m:r>
                                    </m:fName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𝜃</m:t>
                                      </m:r>
                                      <m:func>
                                        <m:funcPr>
                                          <m:ctrlP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uncPr>
                                        <m:fNam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ja-JP" b="0" i="0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sin</m:t>
                                          </m:r>
                                        </m:fName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ja-JP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ja-JP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𝜃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ja-JP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e>
                                      </m:func>
                                    </m:e>
                                  </m:func>
                                </m:e>
                              </m:func>
                            </m:e>
                          </m:func>
                        </m:e>
                      </m:d>
                      <m:r>
                        <a:rPr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e>
                          </m:d>
                        </m:den>
                      </m:f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altLang="ja-JP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altLang="ja-JP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  <m:func>
                                      <m:funcPr>
                                        <m:ctrlP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  <m:brk m:alnAt="7"/>
                                          </m:rPr>
                                          <a:rPr lang="en-US" altLang="ja-JP" b="0" i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c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ja-JP" b="0" i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os</m:t>
                                        </m:r>
                                      </m:fName>
                                      <m:e>
                                        <m:sSub>
                                          <m:sSubPr>
                                            <m:ctrlPr>
                                              <a:rPr lang="en-US" altLang="ja-JP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ja-JP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𝜃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ja-JP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sub>
                                        </m:sSub>
                                      </m:e>
                                    </m:func>
                                  </m:e>
                                  <m:e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𝑚</m:t>
                                    </m:r>
                                    <m:func>
                                      <m:funcPr>
                                        <m:ctrlP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ja-JP" b="0" i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sSub>
                                          <m:sSubPr>
                                            <m:ctrlPr>
                                              <a:rPr lang="en-US" altLang="ja-JP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ja-JP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𝜃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ja-JP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sub>
                                        </m:sSub>
                                      </m:e>
                                    </m:func>
                                  </m:e>
                                </m:mr>
                              </m:m>
                            </m:e>
                          </m:d>
                          <m:d>
                            <m:d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altLang="ja-JP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func>
                                      <m:funcPr>
                                        <m:ctrlPr>
                                          <a:rPr lang="en-US" altLang="ja-JP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  <m:brk m:alnAt="7"/>
                                          </m:rPr>
                                          <a:rPr lang="en-US" altLang="ja-JP" i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c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ja-JP" i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os</m:t>
                                        </m:r>
                                      </m:fName>
                                      <m:e>
                                        <m:r>
                                          <a:rPr lang="en-US" altLang="ja-JP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func>
                                  </m:e>
                                </m:mr>
                                <m:mr>
                                  <m:e>
                                    <m:func>
                                      <m:funcPr>
                                        <m:ctrlPr>
                                          <a:rPr lang="en-US" altLang="ja-JP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ja-JP" i="0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en-US" altLang="ja-JP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e>
                                    </m:func>
                                  </m:e>
                                </m:mr>
                              </m:m>
                            </m:e>
                          </m:d>
                        </m:e>
                      </m:d>
                    </m:oMath>
                  </m:oMathPara>
                </a14:m>
                <a:endParaRPr lang="en-US" altLang="ja-JP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70982236-64BF-E443-97C5-744702E4EF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375211"/>
                <a:ext cx="10605739" cy="1134926"/>
              </a:xfrm>
              <a:prstGeom prst="rect">
                <a:avLst/>
              </a:prstGeom>
              <a:blipFill>
                <a:blip r:embed="rId2"/>
                <a:stretch>
                  <a:fillRect l="-598" t="-2222" b="-333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E2918ACB-3562-2041-918D-C5815B905A8C}"/>
              </a:ext>
            </a:extLst>
          </p:cNvPr>
          <p:cNvSpPr txBox="1">
            <a:spLocks/>
          </p:cNvSpPr>
          <p:nvPr/>
        </p:nvSpPr>
        <p:spPr>
          <a:xfrm>
            <a:off x="748061" y="3702388"/>
            <a:ext cx="10695878" cy="390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1800" dirty="0"/>
              <a:t>Exponential Family</a:t>
            </a:r>
            <a:r>
              <a:rPr lang="ja-JP" altLang="en-US" sz="1800"/>
              <a:t>を当てはめると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5C7774FB-F4AF-E14F-90A9-FCB2364C9243}"/>
                  </a:ext>
                </a:extLst>
              </p:cNvPr>
              <p:cNvSpPr txBox="1"/>
              <p:nvPr/>
            </p:nvSpPr>
            <p:spPr>
              <a:xfrm>
                <a:off x="748061" y="4092865"/>
                <a:ext cx="7089570" cy="5211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i="1" smtClean="0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</m:d>
                    <m:r>
                      <a:rPr lang="en-US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1,  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sSub>
                          <m:sSub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e>
                        </m:d>
                      </m:den>
                    </m:f>
                  </m:oMath>
                </a14:m>
                <a:r>
                  <a:rPr kumimoji="1" lang="en-US" altLang="ja-JP" dirty="0"/>
                  <a:t>, </a:t>
                </a:r>
                <a14:m>
                  <m:oMath xmlns:m="http://schemas.openxmlformats.org/officeDocument/2006/math">
                    <m:r>
                      <a:rPr kumimoji="1" lang="en-US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𝜂</m:t>
                    </m:r>
                    <m:d>
                      <m:dPr>
                        <m:ctrlPr>
                          <a:rPr kumimoji="1"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𝜃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</m:d>
                    <m:r>
                      <a:rPr kumimoji="1" lang="en-US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func>
                                <m:func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  <m:brk m:alnAt="7"/>
                                    </m:rPr>
                                    <a:rPr lang="en-US" altLang="ja-JP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c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altLang="ja-JP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os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func>
                            </m:e>
                          </m:mr>
                          <m:mr>
                            <m:e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  <m:func>
                                <m:func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ja-JP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func>
                            </m:e>
                          </m:mr>
                        </m:m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func>
                                <m:funcPr>
                                  <m:ctrlPr>
                                    <a:rPr lang="en-US" altLang="ja-JP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  <m:brk m:alnAt="7"/>
                                    </m:rPr>
                                    <a:rPr lang="en-US" altLang="ja-JP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c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altLang="ja-JP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os</m:t>
                                  </m:r>
                                </m:fName>
                                <m:e>
                                  <m:r>
                                    <a:rPr lang="en-US" altLang="ja-JP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func>
                            </m:e>
                          </m:mr>
                          <m:mr>
                            <m:e>
                              <m:func>
                                <m:funcPr>
                                  <m:ctrlPr>
                                    <a:rPr lang="en-US" altLang="ja-JP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altLang="ja-JP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altLang="ja-JP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func>
                            </m:e>
                          </m:mr>
                        </m:m>
                      </m:e>
                    </m:d>
                  </m:oMath>
                </a14:m>
                <a:endParaRPr kumimoji="1" lang="ja-JP" altLang="en-US"/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5C7774FB-F4AF-E14F-90A9-FCB2364C92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061" y="4092865"/>
                <a:ext cx="7089570" cy="521105"/>
              </a:xfrm>
              <a:prstGeom prst="rect">
                <a:avLst/>
              </a:prstGeom>
              <a:blipFill>
                <a:blip r:embed="rId3"/>
                <a:stretch>
                  <a:fillRect l="-1073" b="-1190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091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559F32-90FF-2E4E-B1B2-28259AF3A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Exercise </a:t>
            </a:r>
            <a:r>
              <a:rPr kumimoji="1" lang="en-US" altLang="ja-JP" dirty="0"/>
              <a:t>2.57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9FC74B-97B7-D945-97D8-DC0B96E53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3468"/>
          </a:xfrm>
        </p:spPr>
        <p:txBody>
          <a:bodyPr>
            <a:normAutofit/>
          </a:bodyPr>
          <a:lstStyle/>
          <a:p>
            <a:r>
              <a:rPr lang="ja-JP" altLang="en-US" sz="1800"/>
              <a:t>多変量ガウス分布は、指数型分布族の形式に変形できることを示せ。</a:t>
            </a:r>
            <a:endParaRPr kumimoji="1" lang="ja-JP" altLang="en-US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5E8611C8-76D6-C04D-8AB1-A0D2573A39FD}"/>
                  </a:ext>
                </a:extLst>
              </p:cNvPr>
              <p:cNvSpPr txBox="1"/>
              <p:nvPr/>
            </p:nvSpPr>
            <p:spPr>
              <a:xfrm>
                <a:off x="838200" y="2366304"/>
                <a:ext cx="5656228" cy="5631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ja-JP" altLang="en-US" i="1" smtClean="0">
                          <a:latin typeface="Cambria Math" panose="02040503050406030204" pitchFamily="18" charset="0"/>
                        </a:rPr>
                        <m:t>𝒩</m:t>
                      </m:r>
                      <m:d>
                        <m:d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e>
                          <m:r>
                            <a:rPr kumimoji="1"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kumimoji="1"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</m:d>
                      <m:r>
                        <a:rPr kumimoji="1"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kumimoji="1" lang="en-US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kumimoji="1" lang="en-US" altLang="ja-JP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e>
                              </m:d>
                            </m:e>
                            <m:sup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/2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kumimoji="1" lang="en-US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kumimoji="1" lang="en-US" altLang="ja-JP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kumimoji="1" lang="el-GR" altLang="ja-JP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</m:d>
                            </m:e>
                            <m:sup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1/2</m:t>
                              </m:r>
                            </m:sup>
                          </m:sSup>
                        </m:den>
                      </m:f>
                      <m:r>
                        <a:rPr kumimoji="1"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</m:d>
                            </m:e>
                            <m:sup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sSup>
                            <m:sSup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kumimoji="1" lang="el-GR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Σ</m:t>
                              </m:r>
                            </m:e>
                            <m:sup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d>
                            <m:d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kumimoji="1" lang="ja-JP" altLang="en-US"/>
              </a:p>
            </p:txBody>
          </p:sp>
        </mc:Choice>
        <mc:Fallback xmlns="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5E8611C8-76D6-C04D-8AB1-A0D2573A3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366304"/>
                <a:ext cx="5656228" cy="563167"/>
              </a:xfrm>
              <a:prstGeom prst="rect">
                <a:avLst/>
              </a:prstGeom>
              <a:blipFill>
                <a:blip r:embed="rId2"/>
                <a:stretch>
                  <a:fillRect l="-224" t="-2174" b="-217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DA41FCC5-D6F0-0F4E-8752-9D380A79EAC1}"/>
                  </a:ext>
                </a:extLst>
              </p:cNvPr>
              <p:cNvSpPr txBox="1"/>
              <p:nvPr/>
            </p:nvSpPr>
            <p:spPr>
              <a:xfrm>
                <a:off x="645980" y="3213376"/>
                <a:ext cx="8141181" cy="10372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  <m:r>
                        <a:rPr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𝑡𝑟</m:t>
                          </m:r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kumimoji="1" lang="ja-JP" altLang="en-US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DA41FCC5-D6F0-0F4E-8752-9D380A79EA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980" y="3213376"/>
                <a:ext cx="8141181" cy="1037207"/>
              </a:xfrm>
              <a:prstGeom prst="rect">
                <a:avLst/>
              </a:prstGeom>
              <a:blipFill>
                <a:blip r:embed="rId3"/>
                <a:stretch>
                  <a:fillRect t="-1205" b="-602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8CF5C1BF-EAC8-0143-92ED-656853F25A4D}"/>
                  </a:ext>
                </a:extLst>
              </p:cNvPr>
              <p:cNvSpPr txBox="1"/>
              <p:nvPr/>
            </p:nvSpPr>
            <p:spPr>
              <a:xfrm>
                <a:off x="8928805" y="3319763"/>
                <a:ext cx="186313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kumimoji="1" lang="el-GR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kumimoji="1"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kumimoji="1"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kumimoji="1" lang="el-GR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kumimoji="1"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kumimoji="1" lang="ja-JP" altLang="en-US"/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8CF5C1BF-EAC8-0143-92ED-656853F25A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8805" y="3319763"/>
                <a:ext cx="1863139" cy="276999"/>
              </a:xfrm>
              <a:prstGeom prst="rect">
                <a:avLst/>
              </a:prstGeom>
              <a:blipFill>
                <a:blip r:embed="rId4"/>
                <a:stretch>
                  <a:fillRect l="-676" b="-2173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E6976656-255C-9641-96BE-A566CD7BF9D6}"/>
                  </a:ext>
                </a:extLst>
              </p:cNvPr>
              <p:cNvSpPr txBox="1"/>
              <p:nvPr/>
            </p:nvSpPr>
            <p:spPr>
              <a:xfrm>
                <a:off x="8928805" y="3973584"/>
                <a:ext cx="226170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kumimoji="1" lang="el-GR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kumimoji="1"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𝑡𝑟</m:t>
                          </m:r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kumimoji="1" lang="el-GR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kumimoji="1"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sSup>
                        <m:sSup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r>
                        <a:rPr lang="en-US" altLang="ja-JP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kumimoji="1" lang="ja-JP" altLang="en-US"/>
              </a:p>
            </p:txBody>
          </p:sp>
        </mc:Choice>
        <mc:Fallback xmlns=""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E6976656-255C-9641-96BE-A566CD7BF9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8805" y="3973584"/>
                <a:ext cx="2261709" cy="276999"/>
              </a:xfrm>
              <a:prstGeom prst="rect">
                <a:avLst/>
              </a:prstGeom>
              <a:blipFill>
                <a:blip r:embed="rId5"/>
                <a:stretch>
                  <a:fillRect l="-559" r="-2793" b="-3043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C17278B8-BA00-A54E-97A7-E760AD097645}"/>
                  </a:ext>
                </a:extLst>
              </p:cNvPr>
              <p:cNvSpPr txBox="1"/>
              <p:nvPr/>
            </p:nvSpPr>
            <p:spPr>
              <a:xfrm>
                <a:off x="838200" y="4793682"/>
                <a:ext cx="6856141" cy="11263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ja-JP" altLang="en-US" i="1" smtClean="0">
                          <a:latin typeface="Cambria Math" panose="02040503050406030204" pitchFamily="18" charset="0"/>
                        </a:rPr>
                        <m:t>𝒩</m:t>
                      </m:r>
                      <m:d>
                        <m:d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e>
                          <m:r>
                            <a:rPr kumimoji="1"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kumimoji="1"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</m:d>
                      <m:r>
                        <a:rPr kumimoji="1"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kumimoji="1" lang="en-US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kumimoji="1" lang="en-US" altLang="ja-JP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e>
                              </m:d>
                            </m:e>
                            <m:sup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/2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kumimoji="1" lang="en-US" altLang="ja-JP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kumimoji="1" lang="en-US" altLang="ja-JP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kumimoji="1" lang="el-GR" altLang="ja-JP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</m:d>
                            </m:e>
                            <m:sup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1/2</m:t>
                              </m:r>
                            </m:sup>
                          </m:sSup>
                        </m:den>
                      </m:f>
                      <m:r>
                        <a:rPr kumimoji="1"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begChr m:val="{"/>
                          <m:endChr m:val="}"/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kumimoji="1"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</m:d>
                            </m:e>
                            <m:sup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sSup>
                            <m:sSup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kumimoji="1" lang="el-GR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Σ</m:t>
                              </m:r>
                            </m:e>
                            <m:sup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d>
                            <m:d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</m:d>
                        </m:e>
                      </m:d>
                      <m:r>
                        <a:rPr kumimoji="1"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/2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1/2</m:t>
                              </m:r>
                            </m:sup>
                          </m:sSup>
                        </m:den>
                      </m:f>
                      <m:r>
                        <a:rPr lang="en-US" altLang="ja-JP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ctrlPr>
                            <a:rPr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l-GR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Σ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altLang="ja-JP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𝑡𝑟</m:t>
                          </m:r>
                          <m:d>
                            <m:d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  <m:sup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sSup>
                                <m:sSup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</m:e>
                          </m:d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l-GR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Σ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kumimoji="1" lang="ja-JP" altLang="en-US"/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C17278B8-BA00-A54E-97A7-E760AD0976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793682"/>
                <a:ext cx="6856141" cy="1126334"/>
              </a:xfrm>
              <a:prstGeom prst="rect">
                <a:avLst/>
              </a:prstGeom>
              <a:blipFill>
                <a:blip r:embed="rId6"/>
                <a:stretch>
                  <a:fillRect t="-1111" b="-222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2775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559F32-90FF-2E4E-B1B2-28259AF3A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5E8611C8-76D6-C04D-8AB1-A0D2573A39FD}"/>
                  </a:ext>
                </a:extLst>
              </p:cNvPr>
              <p:cNvSpPr txBox="1"/>
              <p:nvPr/>
            </p:nvSpPr>
            <p:spPr>
              <a:xfrm>
                <a:off x="838200" y="3029063"/>
                <a:ext cx="3776792" cy="30180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 panose="02040503050406030204" pitchFamily="18" charset="0"/>
                        </a:rPr>
                        <m:t>h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kumimoji="1"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=1, </m:t>
                      </m:r>
                    </m:oMath>
                  </m:oMathPara>
                </a14:m>
                <a:endParaRPr kumimoji="1" lang="en-US" altLang="ja-JP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kumimoji="1" lang="en-US" altLang="ja-JP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d>
                        <m:dPr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kumimoji="1"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kumimoji="1"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𝜋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/2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1/2</m:t>
                              </m:r>
                            </m:sup>
                          </m:sSup>
                        </m:den>
                      </m:f>
                      <m:r>
                        <a:rPr lang="en-US" altLang="ja-JP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, </m:t>
                      </m:r>
                    </m:oMath>
                  </m:oMathPara>
                </a14:m>
                <a:endParaRPr lang="en-US" altLang="ja-JP" b="0" i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altLang="ja-JP" b="0" i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η</m:t>
                      </m:r>
                      <m:d>
                        <m:dPr>
                          <m:ctrl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sty m:val="p"/>
                            </m:r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</m:d>
                      <m:r>
                        <a:rPr lang="el-GR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l-GR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l-GR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p>
                                  <m:sSup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Σ</m:t>
                                    </m:r>
                                  </m:e>
                                  <m:sup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r>
                                  <a:rPr lang="en-US" altLang="ja-JP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sSup>
                                  <m:sSupPr>
                                    <m:ctrlPr>
                                      <a:rPr lang="en-US" altLang="ja-JP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altLang="ja-JP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en-US" altLang="ja-JP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l-GR" altLang="ja-JP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Σ</m:t>
                                            </m:r>
                                          </m:e>
                                          <m:sup>
                                            <m:r>
                                              <a:rPr lang="en-US" altLang="ja-JP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−1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  <m:sup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𝑇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, </m:t>
                      </m:r>
                    </m:oMath>
                  </m:oMathPara>
                </a14:m>
                <a:endParaRPr lang="en-US" altLang="ja-JP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altLang="ja-JP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mr>
                            <m:mr>
                              <m:e>
                                <m:sSup>
                                  <m:sSup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sSup>
                                          <m:sSupPr>
                                            <m:ctrlP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𝑇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  <m:sup/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kumimoji="1" lang="ja-JP" altLang="en-US"/>
              </a:p>
            </p:txBody>
          </p:sp>
        </mc:Choice>
        <mc:Fallback>
          <p:sp>
            <p:nvSpPr>
              <p:cNvPr id="4" name="テキスト ボックス 3">
                <a:extLst>
                  <a:ext uri="{FF2B5EF4-FFF2-40B4-BE49-F238E27FC236}">
                    <a16:creationId xmlns:a16="http://schemas.microsoft.com/office/drawing/2014/main" id="{5E8611C8-76D6-C04D-8AB1-A0D2573A3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029063"/>
                <a:ext cx="3776792" cy="3018006"/>
              </a:xfrm>
              <a:prstGeom prst="rect">
                <a:avLst/>
              </a:prstGeom>
              <a:blipFill>
                <a:blip r:embed="rId2"/>
                <a:stretch>
                  <a:fillRect t="-84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FC1F6390-A3AF-9944-A27D-23E7576D4947}"/>
                  </a:ext>
                </a:extLst>
              </p:cNvPr>
              <p:cNvSpPr/>
              <p:nvPr/>
            </p:nvSpPr>
            <p:spPr>
              <a:xfrm>
                <a:off x="838200" y="2043346"/>
                <a:ext cx="10628038" cy="6330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𝑡𝑟</m:t>
                          </m:r>
                          <m:d>
                            <m:d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Σ</m:t>
                                  </m:r>
                                </m:e>
                                <m:sup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sSup>
                                <m:sSup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𝑇</m:t>
                                  </m:r>
                                </m:sup>
                              </m:sSup>
                            </m:e>
                          </m:d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l-GR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Σ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altLang="ja-JP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ja-JP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l-GR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Σ</m:t>
                              </m:r>
                            </m:e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ja-JP" alt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・</m:t>
                          </m:r>
                          <m:sSup>
                            <m:sSup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sSup>
                                    <m:sSup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𝑇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/>
                          </m:sSup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l-GR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Σ</m:t>
                              </m:r>
                            </m:e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ja-JP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ja-JP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sSup>
                                      <m:sSup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𝜇</m:t>
                                        </m:r>
                                      </m:e>
                                      <m:sup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sup>
                                    </m:sSup>
                                    <m:sSup>
                                      <m:sSup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l-GR" altLang="ja-JP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Σ</m:t>
                                        </m:r>
                                      </m:e>
                                      <m:sup>
                                        <m:r>
                                          <a:rPr lang="en-US" altLang="ja-JP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sup>
                                    </m:sSup>
                                  </m:e>
                                  <m:e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−</m:t>
                                    </m:r>
                                    <m:f>
                                      <m:fPr>
                                        <m:ctrlP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den>
                                    </m:f>
                                    <m:sSup>
                                      <m:sSupPr>
                                        <m:ctrlP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l-GR" altLang="ja-JP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Σ</m:t>
                                        </m:r>
                                      </m:e>
                                      <m:sup>
                                        <m:r>
                                          <a:rPr lang="en-US" altLang="ja-JP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sup>
                                    </m:sSup>
                                  </m:e>
                                </m:mr>
                              </m:m>
                            </m:e>
                          </m:d>
                          <m:d>
                            <m:dPr>
                              <m:ctrlPr>
                                <a:rPr lang="en-US" altLang="ja-JP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altLang="ja-JP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mr>
                                <m:mr>
                                  <m:e>
                                    <m:sSup>
                                      <m:sSupPr>
                                        <m:ctrlPr>
                                          <a:rPr lang="en-US" altLang="ja-JP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altLang="ja-JP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  <m:sSup>
                                              <m:sSupPr>
                                                <m:ctrlPr>
                                                  <a:rPr lang="en-US" altLang="ja-JP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</m:ctrlPr>
                                              </m:sSupPr>
                                              <m:e>
                                                <m:r>
                                                  <a:rPr lang="en-US" altLang="ja-JP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𝑥</m:t>
                                                </m:r>
                                              </m:e>
                                              <m:sup>
                                                <m:r>
                                                  <a:rPr lang="en-US" altLang="ja-JP" i="1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</a:rPr>
                                                  <m:t>𝑇</m:t>
                                                </m:r>
                                              </m:sup>
                                            </m:sSup>
                                          </m:e>
                                        </m:d>
                                      </m:e>
                                      <m:sup/>
                                    </m:sSup>
                                  </m:e>
                                </m:mr>
                              </m:m>
                            </m:e>
                          </m:d>
                        </m:e>
                      </m:d>
                    </m:oMath>
                  </m:oMathPara>
                </a14:m>
                <a:endParaRPr lang="ja-JP" altLang="en-US"/>
              </a:p>
            </p:txBody>
          </p:sp>
        </mc:Choice>
        <mc:Fallback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FC1F6390-A3AF-9944-A27D-23E7576D49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043346"/>
                <a:ext cx="10628038" cy="633058"/>
              </a:xfrm>
              <a:prstGeom prst="rect">
                <a:avLst/>
              </a:prstGeom>
              <a:blipFill>
                <a:blip r:embed="rId3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9434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454</Words>
  <Application>Microsoft Macintosh PowerPoint</Application>
  <PresentationFormat>ワイド画面</PresentationFormat>
  <Paragraphs>40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游ゴシック</vt:lpstr>
      <vt:lpstr>游ゴシック Light</vt:lpstr>
      <vt:lpstr>Arial</vt:lpstr>
      <vt:lpstr>Cambria Math</vt:lpstr>
      <vt:lpstr>Office テーマ</vt:lpstr>
      <vt:lpstr>2.4  指数型分布族</vt:lpstr>
      <vt:lpstr>Exercise 2.56</vt:lpstr>
      <vt:lpstr>Exercise 2.56</vt:lpstr>
      <vt:lpstr>Exercise 2.56</vt:lpstr>
      <vt:lpstr>Exercise 2.57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2.4  指数型分布族</dc:title>
  <dc:creator>Microsoft Office ユーザー</dc:creator>
  <cp:lastModifiedBy>Microsoft Office ユーザー</cp:lastModifiedBy>
  <cp:revision>5</cp:revision>
  <dcterms:created xsi:type="dcterms:W3CDTF">2018-11-08T14:06:30Z</dcterms:created>
  <dcterms:modified xsi:type="dcterms:W3CDTF">2018-11-10T09:22:29Z</dcterms:modified>
</cp:coreProperties>
</file>