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40" r:id="rId1"/>
  </p:sldMasterIdLst>
  <p:notesMasterIdLst>
    <p:notesMasterId r:id="rId11"/>
  </p:notesMasterIdLst>
  <p:sldIdLst>
    <p:sldId id="256" r:id="rId2"/>
    <p:sldId id="260" r:id="rId3"/>
    <p:sldId id="289" r:id="rId4"/>
    <p:sldId id="290" r:id="rId5"/>
    <p:sldId id="265" r:id="rId6"/>
    <p:sldId id="268" r:id="rId7"/>
    <p:sldId id="264" r:id="rId8"/>
    <p:sldId id="288" r:id="rId9"/>
    <p:sldId id="280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3"/>
    <p:restoredTop sz="96327"/>
  </p:normalViewPr>
  <p:slideViewPr>
    <p:cSldViewPr snapToGrid="0" snapToObjects="1">
      <p:cViewPr varScale="1">
        <p:scale>
          <a:sx n="87" d="100"/>
          <a:sy n="87" d="100"/>
        </p:scale>
        <p:origin x="36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CC8C-20A2-6B45-AA4D-51B167E53D9E}" type="datetimeFigureOut">
              <a:rPr kumimoji="1" lang="zh-CN" altLang="en-US" smtClean="0"/>
              <a:t>2022/4/8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5D8AC-F128-EB4D-819C-690274830EA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0318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A802AB-CFF9-C344-AB02-D69A05176E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6DA6A1B-BDA0-6247-83FF-8C9BF2D0D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A649F0D-EDCB-534C-9C38-26B3A42A9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4/8/2022</a:t>
            </a:fld>
            <a:endParaRPr 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4960E8-BFBF-8A47-A430-180763B3F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5783C7-5DE6-AB4E-820D-9CAD59040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4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4C81C4-4F29-384F-8FCD-9B506DD68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D7A1ADD-A2B0-AB42-84C4-2F1AFDDB32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7EBDC2-9B0F-6A49-AEA7-C89C63629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4/8/2022</a:t>
            </a:fld>
            <a:endParaRPr 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54C896-3CE7-8041-B746-B73FF231A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8E368B-4D5A-1E45-8713-C96BC460B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0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B607C7D-40F6-BF48-A6A2-90F0187BAC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4E289C9-28A8-EA47-A4FD-AC04D6336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C16BEAD-0109-C544-A671-D24C56509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4/8/2022</a:t>
            </a:fld>
            <a:endParaRPr 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96CD507-145F-3340-800F-70CA502FC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8BEEFD-E571-5E46-A674-D1BD671F0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28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268FE6-50EF-DE41-97DC-E896D0B46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82162C-53D1-F24F-A6D2-802ED2A0F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2E5836-3643-6E4F-BE8E-6E1243722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4/8/2022</a:t>
            </a:fld>
            <a:endParaRPr 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44B97B-645C-F449-BC78-7A250E57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67533A-2C96-A648-B9E3-9521B5B36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41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714E61-5BAD-B14B-94FE-2A3636C24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7EC259F-45D0-9646-ACA2-23DB6032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2BA339-5BD6-6F4F-8086-813790BA0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4/8/2022</a:t>
            </a:fld>
            <a:endParaRPr 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F45DFD-2BBE-AD47-BA68-C32B44028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8C125E-455B-C741-89B2-1B8B883FF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03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6DA602-E88A-C344-B7EB-3438BC522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E9B2B7-1A32-864D-B9EF-E4EF082F5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47436BF-5B8E-DA47-8863-66192D275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E5BCA84-34DF-794B-A961-664DB00CC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4/8/2022</a:t>
            </a:fld>
            <a:endParaRPr lang="en-US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18A5EE2-ADC5-6D44-997D-1C78F4E05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A61169B-EAB2-9649-ACAB-90AB3DDEA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58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EB7882-F9CD-AD4E-81D3-734DAB90E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2FA9F64-1FA2-A444-950D-7745C8FEA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C59C3D4-29B1-4D4C-8637-9683CF743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8E74EA4-844F-1247-A5B8-F66F02AFC9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9239B71-CA19-2A4F-9ACB-C63C5A06BF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437A98C-D687-E945-A47F-5330BEE4B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4/8/2022</a:t>
            </a:fld>
            <a:endParaRPr lang="en-US" dirty="0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F54ABD1-9F92-B04A-ACF6-7416C393A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2632DCF-0915-4A46-8B5E-C1B4E1232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16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3C0E96-B92F-F940-BF5F-679F78CB1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FF5AECA-C8BA-DC45-B44A-61C0802C6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4/8/2022</a:t>
            </a:fld>
            <a:endParaRPr 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4F1AF22-9191-9F41-8C4C-90668AE0B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EA9E55E-3450-A44B-B498-45914D562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96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1E25D30-FB77-C24D-A9F9-B35C5BC15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4/8/2022</a:t>
            </a:fld>
            <a:endParaRPr 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EF51BCE-B27C-B24C-8BA7-DE0C191BF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0E97F9D-A763-1F4E-87DA-EF89265E9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50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8D81F2-764F-4449-9604-F90395CAA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D2977A-81F1-D446-8279-FF494414E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0240147-71D4-3144-BDD7-ADB1BBF9D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4E420C2-C864-BF40-8B96-15CC42230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4/8/2022</a:t>
            </a:fld>
            <a:endParaRPr lang="en-US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C0D57E7-4532-F64F-870A-9CD8D757F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29FCFCE-DC35-8D43-A8A5-4BADF6613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AAB6F1-5F65-FD47-BBFC-44822FC96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27A7A2D-DAC3-A84A-B824-7F4A5BDD8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620834D-A0F3-474D-8070-8B4888ED3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F84791E-A647-A44F-A0D0-84C172D2C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4/8/2022</a:t>
            </a:fld>
            <a:endParaRPr lang="en-US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FB07A09-D26D-274F-918A-F57728713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275A91C-7730-D24C-98A1-4F91A6140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17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4A8752A-D40D-8543-A946-80D6A71AE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4B13548-DDFE-F84F-8617-FACD72CE7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8668DD-CD85-364C-AF8E-E5DADBB99F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4/8/2022</a:t>
            </a:fld>
            <a:endParaRPr 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9706F1-B4A4-A943-A7E1-0445920F7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437678-AC2B-504A-911F-193A36C195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00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futurewisdomseminar@gmail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2C6624EB-EE11-2746-829A-7C4722FB4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kumimoji="1" lang="en-US" altLang="zh-CN" sz="4800" dirty="0">
                <a:solidFill>
                  <a:srgbClr val="FFFFFF"/>
                </a:solidFill>
              </a:rPr>
              <a:t>Introduction and Schedule for</a:t>
            </a:r>
            <a:br>
              <a:rPr kumimoji="1" lang="en-US" altLang="zh-CN" sz="4800" dirty="0">
                <a:solidFill>
                  <a:srgbClr val="FFFFFF"/>
                </a:solidFill>
              </a:rPr>
            </a:br>
            <a:r>
              <a:rPr kumimoji="1" lang="en-US" altLang="zh-CN" sz="4800" dirty="0">
                <a:solidFill>
                  <a:srgbClr val="FFFFFF"/>
                </a:solidFill>
              </a:rPr>
              <a:t>Seminar II and Seminar III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A381023-D902-F742-9593-A6D8850D1D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kumimoji="1" lang="en-US" altLang="zh-CN" dirty="0"/>
              <a:t>Yanghepu Li</a:t>
            </a:r>
          </a:p>
          <a:p>
            <a:pPr algn="l"/>
            <a:r>
              <a:rPr kumimoji="1" lang="en-US" altLang="zh-CN" dirty="0"/>
              <a:t>2022/04/08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6240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17C2570A-7FF1-DD4B-85F6-CE1549818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zh-CN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Time Schedule for All Seminars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FDA9710-DE89-F741-AC45-AC9D4C921D3C}"/>
              </a:ext>
            </a:extLst>
          </p:cNvPr>
          <p:cNvSpPr txBox="1"/>
          <p:nvPr/>
        </p:nvSpPr>
        <p:spPr>
          <a:xfrm>
            <a:off x="784086" y="1861533"/>
            <a:ext cx="9724031" cy="941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kumimoji="1" lang="en-US" altLang="zh-CN" sz="2400" b="1" dirty="0"/>
          </a:p>
        </p:txBody>
      </p:sp>
      <p:graphicFrame>
        <p:nvGraphicFramePr>
          <p:cNvPr id="13" name="表格 13">
            <a:extLst>
              <a:ext uri="{FF2B5EF4-FFF2-40B4-BE49-F238E27FC236}">
                <a16:creationId xmlns:a16="http://schemas.microsoft.com/office/drawing/2014/main" id="{E65A835D-6199-4E8C-8650-D6D1610B0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929728"/>
              </p:ext>
            </p:extLst>
          </p:nvPr>
        </p:nvGraphicFramePr>
        <p:xfrm>
          <a:off x="1085927" y="1861533"/>
          <a:ext cx="9336457" cy="3832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761">
                  <a:extLst>
                    <a:ext uri="{9D8B030D-6E8A-4147-A177-3AD203B41FA5}">
                      <a16:colId xmlns:a16="http://schemas.microsoft.com/office/drawing/2014/main" val="250932320"/>
                    </a:ext>
                  </a:extLst>
                </a:gridCol>
                <a:gridCol w="1470107">
                  <a:extLst>
                    <a:ext uri="{9D8B030D-6E8A-4147-A177-3AD203B41FA5}">
                      <a16:colId xmlns:a16="http://schemas.microsoft.com/office/drawing/2014/main" val="3247843722"/>
                    </a:ext>
                  </a:extLst>
                </a:gridCol>
                <a:gridCol w="1534828">
                  <a:extLst>
                    <a:ext uri="{9D8B030D-6E8A-4147-A177-3AD203B41FA5}">
                      <a16:colId xmlns:a16="http://schemas.microsoft.com/office/drawing/2014/main" val="3663706733"/>
                    </a:ext>
                  </a:extLst>
                </a:gridCol>
                <a:gridCol w="1507090">
                  <a:extLst>
                    <a:ext uri="{9D8B030D-6E8A-4147-A177-3AD203B41FA5}">
                      <a16:colId xmlns:a16="http://schemas.microsoft.com/office/drawing/2014/main" val="3903965489"/>
                    </a:ext>
                  </a:extLst>
                </a:gridCol>
                <a:gridCol w="1514595">
                  <a:extLst>
                    <a:ext uri="{9D8B030D-6E8A-4147-A177-3AD203B41FA5}">
                      <a16:colId xmlns:a16="http://schemas.microsoft.com/office/drawing/2014/main" val="1777198342"/>
                    </a:ext>
                  </a:extLst>
                </a:gridCol>
                <a:gridCol w="1556076">
                  <a:extLst>
                    <a:ext uri="{9D8B030D-6E8A-4147-A177-3AD203B41FA5}">
                      <a16:colId xmlns:a16="http://schemas.microsoft.com/office/drawing/2014/main" val="735888912"/>
                    </a:ext>
                  </a:extLst>
                </a:gridCol>
              </a:tblGrid>
              <a:tr h="63848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Monday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Tuesday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Wednesday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Thursday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Friday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093911"/>
                  </a:ext>
                </a:extLst>
              </a:tr>
              <a:tr h="638484">
                <a:tc>
                  <a:txBody>
                    <a:bodyPr/>
                    <a:lstStyle/>
                    <a:p>
                      <a:r>
                        <a:rPr lang="en-US" altLang="zh-CN" dirty="0"/>
                        <a:t>8 am – 10 am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55944"/>
                  </a:ext>
                </a:extLst>
              </a:tr>
              <a:tr h="638484">
                <a:tc>
                  <a:txBody>
                    <a:bodyPr/>
                    <a:lstStyle/>
                    <a:p>
                      <a:r>
                        <a:rPr lang="en-US" altLang="zh-CN" dirty="0"/>
                        <a:t>10 am – 12 pm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Seminar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434531"/>
                  </a:ext>
                </a:extLst>
              </a:tr>
              <a:tr h="638484">
                <a:tc>
                  <a:txBody>
                    <a:bodyPr/>
                    <a:lstStyle/>
                    <a:p>
                      <a:r>
                        <a:rPr lang="en-US" altLang="zh-CN" dirty="0"/>
                        <a:t>2 pm – 4 pm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Group Meeting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722735"/>
                  </a:ext>
                </a:extLst>
              </a:tr>
              <a:tr h="638484">
                <a:tc>
                  <a:txBody>
                    <a:bodyPr/>
                    <a:lstStyle/>
                    <a:p>
                      <a:r>
                        <a:rPr lang="en-US" altLang="zh-CN" dirty="0"/>
                        <a:t>4 pm – 6 pm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403092"/>
                  </a:ext>
                </a:extLst>
              </a:tr>
              <a:tr h="638484">
                <a:tc>
                  <a:txBody>
                    <a:bodyPr/>
                    <a:lstStyle/>
                    <a:p>
                      <a:r>
                        <a:rPr lang="en-US" altLang="zh-CN" dirty="0"/>
                        <a:t>8 pm – 10 pm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Seminar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301047"/>
                  </a:ext>
                </a:extLst>
              </a:tr>
            </a:tbl>
          </a:graphicData>
        </a:graphic>
      </p:graphicFrame>
      <p:sp>
        <p:nvSpPr>
          <p:cNvPr id="14" name="文本框 13">
            <a:extLst>
              <a:ext uri="{FF2B5EF4-FFF2-40B4-BE49-F238E27FC236}">
                <a16:creationId xmlns:a16="http://schemas.microsoft.com/office/drawing/2014/main" id="{81D96E3C-80A2-41C5-A3D2-00A027CC6BAD}"/>
              </a:ext>
            </a:extLst>
          </p:cNvPr>
          <p:cNvSpPr txBox="1"/>
          <p:nvPr/>
        </p:nvSpPr>
        <p:spPr>
          <a:xfrm>
            <a:off x="585926" y="5983550"/>
            <a:ext cx="10415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Principle:  each person of our group will present one time at each seminar (if needed) per month 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247951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6776E0-CB4A-4F1A-A30D-162F7AB0A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29" y="66833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Schedule for Group Meeting</a:t>
            </a:r>
            <a:endParaRPr lang="zh-CN" altLang="en-US" sz="3600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94B89B8F-47CA-4581-B20A-1F59433DB5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498964"/>
              </p:ext>
            </p:extLst>
          </p:nvPr>
        </p:nvGraphicFramePr>
        <p:xfrm>
          <a:off x="838200" y="1825625"/>
          <a:ext cx="10515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15365633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50349842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7014772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2460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17043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r>
                        <a:rPr lang="en-US" altLang="zh-CN" baseline="30000" dirty="0"/>
                        <a:t>st</a:t>
                      </a:r>
                      <a:r>
                        <a:rPr lang="en-US" altLang="zh-CN" dirty="0"/>
                        <a:t> meeting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r>
                        <a:rPr lang="en-US" altLang="zh-CN" baseline="30000" dirty="0"/>
                        <a:t>nd</a:t>
                      </a:r>
                      <a:r>
                        <a:rPr lang="en-US" altLang="zh-CN" dirty="0"/>
                        <a:t> meeting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r>
                        <a:rPr lang="en-US" altLang="zh-CN" baseline="30000" dirty="0"/>
                        <a:t>rd</a:t>
                      </a:r>
                      <a:r>
                        <a:rPr lang="en-US" altLang="zh-CN" dirty="0"/>
                        <a:t> meeting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r>
                        <a:rPr lang="en-US" altLang="zh-CN" baseline="30000" dirty="0"/>
                        <a:t>th</a:t>
                      </a:r>
                      <a:r>
                        <a:rPr lang="en-US" altLang="zh-CN" dirty="0"/>
                        <a:t> meeting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339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4/09</a:t>
                      </a:r>
                    </a:p>
                    <a:p>
                      <a:r>
                        <a:rPr lang="en-US" altLang="zh-CN" dirty="0"/>
                        <a:t>Introduction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4/15</a:t>
                      </a:r>
                    </a:p>
                    <a:p>
                      <a:r>
                        <a:rPr lang="en-US" altLang="zh-CN" dirty="0"/>
                        <a:t>Yanghepu Li</a:t>
                      </a:r>
                    </a:p>
                    <a:p>
                      <a:r>
                        <a:rPr lang="en-US" altLang="zh-CN" dirty="0" err="1"/>
                        <a:t>Yining</a:t>
                      </a:r>
                      <a:r>
                        <a:rPr lang="en-US" altLang="zh-CN" dirty="0"/>
                        <a:t> Xu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4/22</a:t>
                      </a:r>
                    </a:p>
                    <a:p>
                      <a:r>
                        <a:rPr lang="en-US" altLang="zh-CN" dirty="0" err="1"/>
                        <a:t>Rimsa</a:t>
                      </a:r>
                      <a:r>
                        <a:rPr lang="en-US" altLang="zh-CN" dirty="0"/>
                        <a:t> </a:t>
                      </a:r>
                      <a:r>
                        <a:rPr lang="en-US" altLang="zh-CN" dirty="0" err="1"/>
                        <a:t>Goperma</a:t>
                      </a:r>
                      <a:endParaRPr lang="en-US" altLang="zh-CN" dirty="0"/>
                    </a:p>
                    <a:p>
                      <a:r>
                        <a:rPr lang="en-US" altLang="zh-CN" dirty="0" err="1"/>
                        <a:t>Zhenyu</a:t>
                      </a:r>
                      <a:r>
                        <a:rPr lang="en-US" altLang="zh-CN" dirty="0"/>
                        <a:t> </a:t>
                      </a:r>
                      <a:r>
                        <a:rPr lang="en-US" altLang="zh-CN" dirty="0" err="1"/>
                        <a:t>Zuo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199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5/06</a:t>
                      </a:r>
                    </a:p>
                    <a:p>
                      <a:r>
                        <a:rPr lang="en-US" altLang="zh-CN" dirty="0" err="1"/>
                        <a:t>Wenruo</a:t>
                      </a:r>
                      <a:r>
                        <a:rPr lang="en-US" altLang="zh-CN" dirty="0"/>
                        <a:t> </a:t>
                      </a:r>
                      <a:r>
                        <a:rPr lang="en-US" altLang="zh-CN" dirty="0" err="1"/>
                        <a:t>Lyu</a:t>
                      </a:r>
                      <a:endParaRPr lang="en-US" altLang="zh-CN" dirty="0"/>
                    </a:p>
                    <a:p>
                      <a:r>
                        <a:rPr lang="en-US" altLang="zh-CN" dirty="0" err="1"/>
                        <a:t>Rojan</a:t>
                      </a:r>
                      <a:r>
                        <a:rPr lang="en-US" altLang="zh-CN" dirty="0"/>
                        <a:t> Basnet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5/20</a:t>
                      </a:r>
                    </a:p>
                    <a:p>
                      <a:r>
                        <a:rPr lang="en-US" altLang="zh-CN" dirty="0"/>
                        <a:t>Yanghepu Li</a:t>
                      </a:r>
                    </a:p>
                    <a:p>
                      <a:r>
                        <a:rPr lang="en-US" altLang="zh-CN" dirty="0" err="1"/>
                        <a:t>Yining</a:t>
                      </a:r>
                      <a:r>
                        <a:rPr lang="en-US" altLang="zh-CN" dirty="0"/>
                        <a:t> Xu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5/27</a:t>
                      </a:r>
                    </a:p>
                    <a:p>
                      <a:r>
                        <a:rPr lang="en-US" altLang="zh-CN" dirty="0" err="1"/>
                        <a:t>Rimsa</a:t>
                      </a:r>
                      <a:r>
                        <a:rPr lang="en-US" altLang="zh-CN" dirty="0"/>
                        <a:t> </a:t>
                      </a:r>
                      <a:r>
                        <a:rPr lang="en-US" altLang="zh-CN" dirty="0" err="1"/>
                        <a:t>Goperma</a:t>
                      </a:r>
                      <a:endParaRPr lang="en-US" altLang="zh-CN" dirty="0"/>
                    </a:p>
                    <a:p>
                      <a:r>
                        <a:rPr lang="en-US" altLang="zh-CN" dirty="0" err="1"/>
                        <a:t>Zhenyu</a:t>
                      </a:r>
                      <a:r>
                        <a:rPr lang="en-US" altLang="zh-CN" dirty="0"/>
                        <a:t> </a:t>
                      </a:r>
                      <a:r>
                        <a:rPr lang="en-US" altLang="zh-CN" dirty="0" err="1"/>
                        <a:t>Zuo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347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6/03</a:t>
                      </a:r>
                    </a:p>
                    <a:p>
                      <a:r>
                        <a:rPr lang="en-US" altLang="zh-CN" dirty="0" err="1"/>
                        <a:t>Wenruo</a:t>
                      </a:r>
                      <a:r>
                        <a:rPr lang="en-US" altLang="zh-CN" dirty="0"/>
                        <a:t> </a:t>
                      </a:r>
                      <a:r>
                        <a:rPr lang="en-US" altLang="zh-CN" dirty="0" err="1"/>
                        <a:t>Lyu</a:t>
                      </a:r>
                      <a:endParaRPr lang="en-US" altLang="zh-CN" dirty="0"/>
                    </a:p>
                    <a:p>
                      <a:r>
                        <a:rPr lang="en-US" altLang="zh-CN" dirty="0" err="1"/>
                        <a:t>Rojan</a:t>
                      </a:r>
                      <a:r>
                        <a:rPr lang="en-US" altLang="zh-CN" dirty="0"/>
                        <a:t> Basnet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6/17</a:t>
                      </a:r>
                    </a:p>
                    <a:p>
                      <a:r>
                        <a:rPr lang="en-US" altLang="zh-CN" dirty="0"/>
                        <a:t>Yanghepu Li</a:t>
                      </a:r>
                    </a:p>
                    <a:p>
                      <a:r>
                        <a:rPr lang="en-US" altLang="zh-CN" dirty="0" err="1"/>
                        <a:t>Yining</a:t>
                      </a:r>
                      <a:r>
                        <a:rPr lang="en-US" altLang="zh-CN" dirty="0"/>
                        <a:t> Xu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6/24</a:t>
                      </a:r>
                    </a:p>
                    <a:p>
                      <a:r>
                        <a:rPr lang="en-US" altLang="zh-CN" dirty="0" err="1"/>
                        <a:t>Rimsa</a:t>
                      </a:r>
                      <a:r>
                        <a:rPr lang="en-US" altLang="zh-CN" dirty="0"/>
                        <a:t> </a:t>
                      </a:r>
                      <a:r>
                        <a:rPr lang="en-US" altLang="zh-CN" dirty="0" err="1"/>
                        <a:t>Goperma</a:t>
                      </a:r>
                      <a:endParaRPr lang="en-US" altLang="zh-CN" dirty="0"/>
                    </a:p>
                    <a:p>
                      <a:r>
                        <a:rPr lang="en-US" altLang="zh-CN" dirty="0" err="1"/>
                        <a:t>Zhenyu</a:t>
                      </a:r>
                      <a:r>
                        <a:rPr lang="en-US" altLang="zh-CN" dirty="0"/>
                        <a:t> </a:t>
                      </a:r>
                      <a:r>
                        <a:rPr lang="en-US" altLang="zh-CN" dirty="0" err="1"/>
                        <a:t>Zuo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280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7/01</a:t>
                      </a:r>
                    </a:p>
                    <a:p>
                      <a:r>
                        <a:rPr lang="en-US" altLang="zh-CN" dirty="0" err="1"/>
                        <a:t>Wenruo</a:t>
                      </a:r>
                      <a:r>
                        <a:rPr lang="en-US" altLang="zh-CN" dirty="0"/>
                        <a:t> </a:t>
                      </a:r>
                      <a:r>
                        <a:rPr lang="en-US" altLang="zh-CN" dirty="0" err="1"/>
                        <a:t>Lyu</a:t>
                      </a:r>
                      <a:endParaRPr lang="en-US" altLang="zh-CN" dirty="0"/>
                    </a:p>
                    <a:p>
                      <a:r>
                        <a:rPr lang="en-US" altLang="zh-CN" dirty="0" err="1"/>
                        <a:t>Rojan</a:t>
                      </a:r>
                      <a:r>
                        <a:rPr lang="en-US" altLang="zh-CN" dirty="0"/>
                        <a:t> Basnet</a:t>
                      </a:r>
                      <a:endParaRPr lang="zh-CN" altLang="en-US" dirty="0"/>
                    </a:p>
                    <a:p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7/08</a:t>
                      </a:r>
                    </a:p>
                    <a:p>
                      <a:r>
                        <a:rPr lang="en-US" altLang="zh-CN" dirty="0"/>
                        <a:t>Yanghepu Li</a:t>
                      </a:r>
                    </a:p>
                    <a:p>
                      <a:r>
                        <a:rPr lang="en-US" altLang="zh-CN" dirty="0" err="1"/>
                        <a:t>Yining</a:t>
                      </a:r>
                      <a:r>
                        <a:rPr lang="en-US" altLang="zh-CN" dirty="0"/>
                        <a:t> Xu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7/15</a:t>
                      </a:r>
                    </a:p>
                    <a:p>
                      <a:r>
                        <a:rPr lang="en-US" altLang="zh-CN" dirty="0" err="1"/>
                        <a:t>Rimsa</a:t>
                      </a:r>
                      <a:r>
                        <a:rPr lang="en-US" altLang="zh-CN" dirty="0"/>
                        <a:t> </a:t>
                      </a:r>
                      <a:r>
                        <a:rPr lang="en-US" altLang="zh-CN" dirty="0" err="1"/>
                        <a:t>Goperma</a:t>
                      </a:r>
                      <a:endParaRPr lang="en-US" altLang="zh-CN" dirty="0"/>
                    </a:p>
                    <a:p>
                      <a:r>
                        <a:rPr lang="en-US" altLang="zh-CN" dirty="0" err="1"/>
                        <a:t>Zhenyu</a:t>
                      </a:r>
                      <a:r>
                        <a:rPr lang="en-US" altLang="zh-CN" dirty="0"/>
                        <a:t> </a:t>
                      </a:r>
                      <a:r>
                        <a:rPr lang="en-US" altLang="zh-CN" dirty="0" err="1"/>
                        <a:t>Zuo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7/22</a:t>
                      </a:r>
                    </a:p>
                    <a:p>
                      <a:r>
                        <a:rPr lang="en-US" altLang="zh-CN" dirty="0" err="1"/>
                        <a:t>Wenruo</a:t>
                      </a:r>
                      <a:r>
                        <a:rPr lang="en-US" altLang="zh-CN" dirty="0"/>
                        <a:t> </a:t>
                      </a:r>
                      <a:r>
                        <a:rPr lang="en-US" altLang="zh-CN" dirty="0" err="1"/>
                        <a:t>Lyu</a:t>
                      </a:r>
                      <a:endParaRPr lang="en-US" altLang="zh-CN" dirty="0"/>
                    </a:p>
                    <a:p>
                      <a:r>
                        <a:rPr lang="en-US" altLang="zh-CN" dirty="0" err="1"/>
                        <a:t>Rojan</a:t>
                      </a:r>
                      <a:r>
                        <a:rPr lang="en-US" altLang="zh-CN" dirty="0"/>
                        <a:t> Basnet</a:t>
                      </a:r>
                      <a:endParaRPr lang="zh-CN" altLang="en-US" dirty="0"/>
                    </a:p>
                    <a:p>
                      <a:endParaRPr lang="en-US" altLang="zh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790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130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6776E0-CB4A-4F1A-A30D-162F7AB0A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429" y="269872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Schedule for Seminar III</a:t>
            </a:r>
            <a:endParaRPr lang="zh-CN" altLang="en-US" sz="3600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94B89B8F-47CA-4581-B20A-1F59433DB5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94767"/>
              </p:ext>
            </p:extLst>
          </p:nvPr>
        </p:nvGraphicFramePr>
        <p:xfrm>
          <a:off x="838200" y="1594806"/>
          <a:ext cx="10515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15365633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50349842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7014772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2460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17043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r>
                        <a:rPr lang="en-US" altLang="zh-CN" baseline="30000" dirty="0"/>
                        <a:t>st</a:t>
                      </a:r>
                      <a:r>
                        <a:rPr lang="en-US" altLang="zh-CN" dirty="0"/>
                        <a:t> meeting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r>
                        <a:rPr lang="en-US" altLang="zh-CN" baseline="30000" dirty="0"/>
                        <a:t>nd</a:t>
                      </a:r>
                      <a:r>
                        <a:rPr lang="en-US" altLang="zh-CN" dirty="0"/>
                        <a:t> meeting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r>
                        <a:rPr lang="en-US" altLang="zh-CN" baseline="30000" dirty="0"/>
                        <a:t>rd</a:t>
                      </a:r>
                      <a:r>
                        <a:rPr lang="en-US" altLang="zh-CN" dirty="0"/>
                        <a:t> meeting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r>
                        <a:rPr lang="en-US" altLang="zh-CN" baseline="30000" dirty="0"/>
                        <a:t>th</a:t>
                      </a:r>
                      <a:r>
                        <a:rPr lang="en-US" altLang="zh-CN" dirty="0"/>
                        <a:t> meeting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339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4/13</a:t>
                      </a:r>
                    </a:p>
                    <a:p>
                      <a:r>
                        <a:rPr lang="en-US" altLang="zh-CN" dirty="0" err="1"/>
                        <a:t>Zhenyu</a:t>
                      </a:r>
                      <a:r>
                        <a:rPr lang="en-US" altLang="zh-CN" dirty="0"/>
                        <a:t> </a:t>
                      </a:r>
                      <a:r>
                        <a:rPr lang="en-US" altLang="zh-CN" dirty="0" err="1"/>
                        <a:t>Zuo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4/20</a:t>
                      </a:r>
                    </a:p>
                    <a:p>
                      <a:r>
                        <a:rPr lang="en-US" altLang="zh-CN" dirty="0"/>
                        <a:t>Yanghepu 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4/27</a:t>
                      </a:r>
                    </a:p>
                    <a:p>
                      <a:r>
                        <a:rPr lang="en-US" altLang="zh-CN" dirty="0" err="1"/>
                        <a:t>Wenruo</a:t>
                      </a:r>
                      <a:r>
                        <a:rPr lang="en-US" altLang="zh-CN" dirty="0"/>
                        <a:t> </a:t>
                      </a:r>
                      <a:r>
                        <a:rPr lang="en-US" altLang="zh-CN" dirty="0" err="1"/>
                        <a:t>Lyu</a:t>
                      </a: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199640"/>
                  </a:ext>
                </a:extLst>
              </a:tr>
            </a:tbl>
          </a:graphicData>
        </a:graphic>
      </p:graphicFrame>
      <p:sp>
        <p:nvSpPr>
          <p:cNvPr id="5" name="标题 1">
            <a:extLst>
              <a:ext uri="{FF2B5EF4-FFF2-40B4-BE49-F238E27FC236}">
                <a16:creationId xmlns:a16="http://schemas.microsoft.com/office/drawing/2014/main" id="{D9B888DD-80EF-4E08-9FBB-BE61641391C6}"/>
              </a:ext>
            </a:extLst>
          </p:cNvPr>
          <p:cNvSpPr txBox="1">
            <a:spLocks/>
          </p:cNvSpPr>
          <p:nvPr/>
        </p:nvSpPr>
        <p:spPr>
          <a:xfrm>
            <a:off x="422429" y="2192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/>
              <a:t>Schedule for Seminar II</a:t>
            </a:r>
            <a:endParaRPr lang="zh-CN" altLang="en-US" sz="3600" dirty="0"/>
          </a:p>
        </p:txBody>
      </p:sp>
      <p:graphicFrame>
        <p:nvGraphicFramePr>
          <p:cNvPr id="6" name="表格 4">
            <a:extLst>
              <a:ext uri="{FF2B5EF4-FFF2-40B4-BE49-F238E27FC236}">
                <a16:creationId xmlns:a16="http://schemas.microsoft.com/office/drawing/2014/main" id="{F2FE0C18-4404-491C-8C93-599A7B1D3B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313948"/>
              </p:ext>
            </p:extLst>
          </p:nvPr>
        </p:nvGraphicFramePr>
        <p:xfrm>
          <a:off x="838200" y="3931112"/>
          <a:ext cx="105156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15365633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50349842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7014772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2460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17043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r>
                        <a:rPr lang="en-US" altLang="zh-CN" baseline="30000" dirty="0"/>
                        <a:t>st</a:t>
                      </a:r>
                      <a:r>
                        <a:rPr lang="en-US" altLang="zh-CN" dirty="0"/>
                        <a:t> meeting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r>
                        <a:rPr lang="en-US" altLang="zh-CN" baseline="30000" dirty="0"/>
                        <a:t>nd</a:t>
                      </a:r>
                      <a:r>
                        <a:rPr lang="en-US" altLang="zh-CN" dirty="0"/>
                        <a:t> meeting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r>
                        <a:rPr lang="en-US" altLang="zh-CN" baseline="30000" dirty="0"/>
                        <a:t>rd</a:t>
                      </a:r>
                      <a:r>
                        <a:rPr lang="en-US" altLang="zh-CN" dirty="0"/>
                        <a:t> meeting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r>
                        <a:rPr lang="en-US" altLang="zh-CN" baseline="30000" dirty="0"/>
                        <a:t>th</a:t>
                      </a:r>
                      <a:r>
                        <a:rPr lang="en-US" altLang="zh-CN" dirty="0"/>
                        <a:t> meeting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339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4/13</a:t>
                      </a:r>
                    </a:p>
                    <a:p>
                      <a:r>
                        <a:rPr lang="en-US" altLang="zh-CN" dirty="0"/>
                        <a:t>Trial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4/20</a:t>
                      </a:r>
                    </a:p>
                    <a:p>
                      <a:r>
                        <a:rPr lang="en-US" altLang="zh-CN" dirty="0"/>
                        <a:t>Yanghepu Li</a:t>
                      </a:r>
                    </a:p>
                    <a:p>
                      <a:r>
                        <a:rPr lang="en-US" altLang="zh-CN" dirty="0" err="1"/>
                        <a:t>Yining</a:t>
                      </a:r>
                      <a:r>
                        <a:rPr lang="en-US" altLang="zh-CN" dirty="0"/>
                        <a:t> Xu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4/27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/>
                        <a:t>Rojan</a:t>
                      </a:r>
                      <a:r>
                        <a:rPr lang="en-US" altLang="zh-CN" dirty="0"/>
                        <a:t> Basnet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/>
                        <a:t>Zhenyu</a:t>
                      </a:r>
                      <a:r>
                        <a:rPr lang="en-US" altLang="zh-CN" dirty="0"/>
                        <a:t> </a:t>
                      </a:r>
                      <a:r>
                        <a:rPr lang="en-US" altLang="zh-CN" dirty="0" err="1"/>
                        <a:t>Zuo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199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065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45888096-B464-2B45-9176-D07D75080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kumimoji="1" lang="en-US" altLang="zh-CN" sz="4000" dirty="0">
                <a:solidFill>
                  <a:srgbClr val="FFFFFF"/>
                </a:solidFill>
              </a:rPr>
              <a:t>What is Seminar II?</a:t>
            </a:r>
            <a:endParaRPr kumimoji="1" lang="zh-CN" altLang="en-US" sz="4000" dirty="0">
              <a:solidFill>
                <a:srgbClr val="FFFFFF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99F680-7D9E-0B44-B1C2-246EB2827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722" y="2015514"/>
            <a:ext cx="9724031" cy="454794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kumimoji="1" lang="en-US" altLang="zh-CN" sz="2400" b="1" dirty="0"/>
              <a:t>Seminar II (Reading Seminar) </a:t>
            </a:r>
            <a:r>
              <a:rPr kumimoji="1" lang="en-US" altLang="zh-CN" sz="2400" dirty="0"/>
              <a:t>will be held 3 times a month, aimed to  share and discuss what we are reading and learning recently in our group. </a:t>
            </a:r>
            <a:r>
              <a:rPr kumimoji="1" lang="en-US" altLang="zh-CN" sz="2400" b="1" dirty="0"/>
              <a:t>One presenter </a:t>
            </a:r>
            <a:r>
              <a:rPr kumimoji="1" lang="en-US" altLang="zh-CN" sz="2400" dirty="0"/>
              <a:t>each time for about 1 hour and a half.</a:t>
            </a:r>
          </a:p>
          <a:p>
            <a:pPr marL="0" indent="0">
              <a:buNone/>
            </a:pPr>
            <a:endParaRPr kumimoji="1" lang="en-US" altLang="zh-CN" sz="2400" dirty="0"/>
          </a:p>
          <a:p>
            <a:pPr marL="0" indent="0">
              <a:buNone/>
            </a:pPr>
            <a:r>
              <a:rPr kumimoji="1" lang="en-US" altLang="zh-CN" sz="2400" dirty="0"/>
              <a:t>The learning materials will focus on </a:t>
            </a:r>
            <a:r>
              <a:rPr kumimoji="1" lang="en-US" altLang="zh-CN" sz="2400" b="1" dirty="0"/>
              <a:t>graph learning </a:t>
            </a:r>
            <a:r>
              <a:rPr kumimoji="1" lang="en-US" altLang="zh-CN" sz="2400" dirty="0"/>
              <a:t>in the first term, and </a:t>
            </a:r>
            <a:r>
              <a:rPr kumimoji="1" lang="en-US" altLang="zh-CN" sz="2400" b="1" dirty="0"/>
              <a:t>computer vision (image processing) </a:t>
            </a:r>
            <a:r>
              <a:rPr kumimoji="1" lang="en-US" altLang="zh-CN" sz="2400" dirty="0"/>
              <a:t>in the second term.</a:t>
            </a:r>
          </a:p>
          <a:p>
            <a:pPr marL="0" indent="0">
              <a:buNone/>
            </a:pPr>
            <a:endParaRPr kumimoji="1" lang="en-US" altLang="zh-CN" sz="2400" b="1" dirty="0"/>
          </a:p>
          <a:p>
            <a:pPr marL="0" indent="0">
              <a:buNone/>
            </a:pPr>
            <a:r>
              <a:rPr kumimoji="1" lang="en-US" altLang="zh-CN" sz="2400" dirty="0"/>
              <a:t>Material:</a:t>
            </a:r>
          </a:p>
          <a:p>
            <a:pPr marL="0" indent="0">
              <a:buNone/>
            </a:pPr>
            <a:r>
              <a:rPr lang="en-US" altLang="zh-CN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Hamilton, W. L. (2020). Graph representation learning. </a:t>
            </a:r>
            <a:r>
              <a:rPr lang="en-US" altLang="zh-CN" sz="16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Synthesis Lectures on </a:t>
            </a:r>
            <a:r>
              <a:rPr lang="en-US" altLang="zh-CN" sz="1600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Artifical</a:t>
            </a:r>
            <a:r>
              <a:rPr lang="en-US" altLang="zh-CN" sz="16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Intelligence and Machine Learning</a:t>
            </a:r>
            <a:r>
              <a:rPr lang="en-US" altLang="zh-CN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altLang="zh-CN" sz="16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14</a:t>
            </a:r>
            <a:r>
              <a:rPr lang="en-US" altLang="zh-CN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(3), 1-159.</a:t>
            </a:r>
            <a:endParaRPr kumimoji="1"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861218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A4AACCF2-8AF8-A74D-AC0B-0DDE83B4A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kumimoji="1" lang="en-US" altLang="zh-CN" sz="4000" dirty="0">
                <a:solidFill>
                  <a:srgbClr val="FFFFFF"/>
                </a:solidFill>
              </a:rPr>
              <a:t>How to present on Seminar II?</a:t>
            </a:r>
            <a:endParaRPr kumimoji="1" lang="zh-CN" altLang="en-US" sz="4000" dirty="0">
              <a:solidFill>
                <a:srgbClr val="FFFFFF"/>
              </a:solidFill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86B26473-B6F1-4462-89D8-5482C1BBF55C}"/>
              </a:ext>
            </a:extLst>
          </p:cNvPr>
          <p:cNvSpPr txBox="1"/>
          <p:nvPr/>
        </p:nvSpPr>
        <p:spPr>
          <a:xfrm>
            <a:off x="2043651" y="1623669"/>
            <a:ext cx="9223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Critical Thinking </a:t>
            </a:r>
            <a:r>
              <a:rPr lang="en-US" altLang="zh-CN" sz="2800" dirty="0"/>
              <a:t>+</a:t>
            </a:r>
            <a:r>
              <a:rPr lang="en-US" altLang="zh-CN" sz="2800" b="1" dirty="0"/>
              <a:t> Highlight </a:t>
            </a:r>
            <a:r>
              <a:rPr lang="en-US" altLang="zh-CN" sz="2800" dirty="0"/>
              <a:t>+</a:t>
            </a:r>
            <a:r>
              <a:rPr lang="en-US" altLang="zh-CN" sz="2800" b="1" dirty="0"/>
              <a:t> Handwriting</a:t>
            </a:r>
            <a:endParaRPr lang="zh-CN" altLang="en-US" sz="2800" b="1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C594F105-5204-465B-87ED-16FA21C84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350" y="2173126"/>
            <a:ext cx="7634223" cy="4347419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3EFC6C86-752B-4B78-9BF2-032BEC31A9AD}"/>
              </a:ext>
            </a:extLst>
          </p:cNvPr>
          <p:cNvSpPr txBox="1"/>
          <p:nvPr/>
        </p:nvSpPr>
        <p:spPr>
          <a:xfrm>
            <a:off x="8115303" y="2368535"/>
            <a:ext cx="39405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Critical thinking: </a:t>
            </a:r>
            <a:r>
              <a:rPr lang="en-US" altLang="zh-CN" dirty="0"/>
              <a:t>fully think about and understand the contents so that you can fluently share with other students. If there is some questions, please write down and discuss them on the seminar</a:t>
            </a:r>
          </a:p>
          <a:p>
            <a:endParaRPr lang="en-US" altLang="zh-CN" dirty="0"/>
          </a:p>
          <a:p>
            <a:r>
              <a:rPr lang="en-US" altLang="zh-CN" b="1" dirty="0"/>
              <a:t>Highlight: </a:t>
            </a:r>
            <a:r>
              <a:rPr lang="en-US" altLang="zh-CN" dirty="0"/>
              <a:t>highlight critical parts in the contents for better and easier understanding for others</a:t>
            </a:r>
          </a:p>
          <a:p>
            <a:endParaRPr lang="en-US" altLang="zh-CN" b="1" dirty="0"/>
          </a:p>
          <a:p>
            <a:r>
              <a:rPr lang="en-US" altLang="zh-CN" b="1" dirty="0"/>
              <a:t>Handwriting: </a:t>
            </a:r>
            <a:r>
              <a:rPr lang="en-US" altLang="zh-CN" dirty="0"/>
              <a:t>for those not easy to understand or lack some prior knowledge, please search for and plus some materials by handwriting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186694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3877949-4595-8A49-919E-6C732B02E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kumimoji="1" lang="en-US" altLang="zh-CN" sz="4000" dirty="0">
                <a:solidFill>
                  <a:srgbClr val="FFFFFF"/>
                </a:solidFill>
              </a:rPr>
              <a:t>What is Seminar III?</a:t>
            </a:r>
            <a:endParaRPr kumimoji="1" lang="zh-CN" altLang="en-US" sz="4000" dirty="0">
              <a:solidFill>
                <a:srgbClr val="FFFFFF"/>
              </a:solidFill>
            </a:endParaRPr>
          </a:p>
        </p:txBody>
      </p:sp>
      <p:sp>
        <p:nvSpPr>
          <p:cNvPr id="17" name="内容占位符 2">
            <a:extLst>
              <a:ext uri="{FF2B5EF4-FFF2-40B4-BE49-F238E27FC236}">
                <a16:creationId xmlns:a16="http://schemas.microsoft.com/office/drawing/2014/main" id="{2F3F6A77-74C3-4679-992B-D81B78C1D8C4}"/>
              </a:ext>
            </a:extLst>
          </p:cNvPr>
          <p:cNvSpPr txBox="1">
            <a:spLocks/>
          </p:cNvSpPr>
          <p:nvPr/>
        </p:nvSpPr>
        <p:spPr>
          <a:xfrm>
            <a:off x="1027722" y="1695919"/>
            <a:ext cx="9724031" cy="45479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kumimoji="1" lang="en-US" altLang="zh-CN" sz="2400" b="1" dirty="0"/>
              <a:t>Seminar III (Machine Learning Seminar) </a:t>
            </a:r>
            <a:r>
              <a:rPr kumimoji="1" lang="en-US" altLang="zh-CN" sz="2400" dirty="0"/>
              <a:t>will be held 4 times a month, </a:t>
            </a:r>
            <a:r>
              <a:rPr kumimoji="1" lang="en-US" altLang="zh-CN" sz="2400" b="1" dirty="0"/>
              <a:t>only for 1</a:t>
            </a:r>
            <a:r>
              <a:rPr kumimoji="1" lang="en-US" altLang="zh-CN" sz="2400" b="1" baseline="30000" dirty="0"/>
              <a:t>st</a:t>
            </a:r>
            <a:r>
              <a:rPr kumimoji="1" lang="en-US" altLang="zh-CN" sz="2400" b="1" dirty="0"/>
              <a:t> and 2</a:t>
            </a:r>
            <a:r>
              <a:rPr kumimoji="1" lang="en-US" altLang="zh-CN" sz="2400" b="1" baseline="30000" dirty="0"/>
              <a:t>nd</a:t>
            </a:r>
            <a:r>
              <a:rPr kumimoji="1" lang="en-US" altLang="zh-CN" sz="2400" b="1" dirty="0"/>
              <a:t> year</a:t>
            </a:r>
            <a:r>
              <a:rPr kumimoji="1" lang="en-US" altLang="zh-CN" sz="2400" dirty="0"/>
              <a:t> </a:t>
            </a:r>
            <a:r>
              <a:rPr kumimoji="1" lang="en-US" altLang="zh-CN" sz="2400" b="1" dirty="0"/>
              <a:t>students</a:t>
            </a:r>
            <a:r>
              <a:rPr kumimoji="1" lang="en-US" altLang="zh-CN" sz="2400" dirty="0"/>
              <a:t>, aiming to improve our knowledge and understanding about ML.</a:t>
            </a:r>
          </a:p>
          <a:p>
            <a:pPr marL="0" indent="0">
              <a:buFont typeface="Arial" panose="020B0604020202020204" pitchFamily="34" charset="0"/>
              <a:buNone/>
            </a:pPr>
            <a:endParaRPr kumimoji="1" lang="en-US" altLang="zh-CN" sz="24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kumimoji="1" lang="en-US" altLang="zh-CN" sz="2400" b="1" dirty="0"/>
              <a:t>Two presenters </a:t>
            </a:r>
            <a:r>
              <a:rPr kumimoji="1" lang="en-US" altLang="zh-CN" sz="2400" dirty="0"/>
              <a:t>each time, each one 40 minutes to 1 hour. </a:t>
            </a:r>
          </a:p>
          <a:p>
            <a:pPr marL="0" indent="0">
              <a:buFont typeface="Arial" panose="020B0604020202020204" pitchFamily="34" charset="0"/>
              <a:buNone/>
            </a:pPr>
            <a:endParaRPr kumimoji="1" lang="en-US" altLang="zh-CN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kumimoji="1" lang="en-US" altLang="zh-CN" sz="2400" dirty="0"/>
              <a:t>The contents should be </a:t>
            </a:r>
            <a:r>
              <a:rPr kumimoji="1" lang="en-US" altLang="zh-CN" sz="2400" b="1" dirty="0"/>
              <a:t>basic machine learning knowledge </a:t>
            </a:r>
            <a:r>
              <a:rPr kumimoji="1" lang="en-US" altLang="zh-CN" sz="2400" dirty="0"/>
              <a:t>(both theory and coding). </a:t>
            </a:r>
          </a:p>
          <a:p>
            <a:pPr marL="0" indent="0">
              <a:buFont typeface="Arial" panose="020B0604020202020204" pitchFamily="34" charset="0"/>
              <a:buNone/>
            </a:pPr>
            <a:endParaRPr kumimoji="1"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448184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8B37987-6C4D-EB43-AB17-7D977EE5B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kumimoji="1" lang="en-US" altLang="zh-CN" sz="4000" dirty="0">
                <a:solidFill>
                  <a:srgbClr val="FFFFFF"/>
                </a:solidFill>
              </a:rPr>
              <a:t>How to present on Seminar III?</a:t>
            </a:r>
            <a:endParaRPr kumimoji="1" lang="zh-CN" altLang="en-US" sz="4000" dirty="0">
              <a:solidFill>
                <a:srgbClr val="FFFFFF"/>
              </a:solidFill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3E1CF3ED-C5D6-4560-8345-02AB1227CB9F}"/>
              </a:ext>
            </a:extLst>
          </p:cNvPr>
          <p:cNvSpPr txBox="1"/>
          <p:nvPr/>
        </p:nvSpPr>
        <p:spPr>
          <a:xfrm>
            <a:off x="3503353" y="1648795"/>
            <a:ext cx="9223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Markdown</a:t>
            </a:r>
            <a:r>
              <a:rPr lang="en-US" altLang="zh-CN" sz="2800" dirty="0"/>
              <a:t>+</a:t>
            </a:r>
            <a:r>
              <a:rPr lang="en-US" altLang="zh-CN" sz="2800" b="1" dirty="0"/>
              <a:t> Image </a:t>
            </a:r>
            <a:r>
              <a:rPr lang="en-US" altLang="zh-CN" sz="2800" dirty="0"/>
              <a:t>+</a:t>
            </a:r>
            <a:r>
              <a:rPr lang="en-US" altLang="zh-CN" sz="2800" b="1" dirty="0"/>
              <a:t> Code</a:t>
            </a:r>
            <a:endParaRPr lang="zh-CN" altLang="en-US" sz="2800" b="1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12D2209-6051-49AA-9ABA-F299222BAB46}"/>
              </a:ext>
            </a:extLst>
          </p:cNvPr>
          <p:cNvSpPr txBox="1"/>
          <p:nvPr/>
        </p:nvSpPr>
        <p:spPr>
          <a:xfrm>
            <a:off x="692458" y="2223378"/>
            <a:ext cx="1091065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Google </a:t>
            </a:r>
            <a:r>
              <a:rPr lang="en-US" altLang="zh-CN" b="1" dirty="0" err="1"/>
              <a:t>Colab</a:t>
            </a:r>
            <a:r>
              <a:rPr lang="en-US" altLang="zh-CN" b="1" dirty="0"/>
              <a:t> </a:t>
            </a:r>
            <a:r>
              <a:rPr lang="en-US" altLang="zh-CN" dirty="0"/>
              <a:t>is a cloud </a:t>
            </a:r>
            <a:r>
              <a:rPr lang="en-US" altLang="zh-CN" dirty="0" err="1"/>
              <a:t>Jupyter</a:t>
            </a:r>
            <a:r>
              <a:rPr lang="en-US" altLang="zh-CN" dirty="0"/>
              <a:t> Notebook provided by Google Research. It is easy to use for machine learning education for both theory and learning. </a:t>
            </a:r>
          </a:p>
          <a:p>
            <a:endParaRPr lang="en-US" altLang="zh-CN" b="1" dirty="0"/>
          </a:p>
          <a:p>
            <a:r>
              <a:rPr lang="en-US" altLang="zh-CN" b="1" dirty="0"/>
              <a:t>Markdown </a:t>
            </a:r>
            <a:r>
              <a:rPr lang="en-US" altLang="zh-CN" dirty="0"/>
              <a:t>is a common-used language in ML for text writer. It can be used to write down introductory contents and theoretical knowledge.</a:t>
            </a:r>
          </a:p>
          <a:p>
            <a:endParaRPr lang="en-US" altLang="zh-CN" b="1" dirty="0"/>
          </a:p>
          <a:p>
            <a:r>
              <a:rPr lang="en-US" altLang="zh-CN" dirty="0"/>
              <a:t>If </a:t>
            </a:r>
            <a:r>
              <a:rPr lang="en-US" altLang="zh-CN" b="1" dirty="0"/>
              <a:t>Markdown</a:t>
            </a:r>
            <a:r>
              <a:rPr lang="en-US" altLang="zh-CN" dirty="0"/>
              <a:t> cannot meet your needs for writing, </a:t>
            </a:r>
            <a:r>
              <a:rPr lang="en-US" altLang="zh-CN" b="1" dirty="0"/>
              <a:t>images</a:t>
            </a:r>
            <a:r>
              <a:rPr lang="en-US" altLang="zh-CN" dirty="0"/>
              <a:t> can be added to help illustrate.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For </a:t>
            </a:r>
            <a:r>
              <a:rPr lang="en-US" altLang="zh-CN" b="1" dirty="0"/>
              <a:t>coding</a:t>
            </a:r>
            <a:r>
              <a:rPr lang="en-US" altLang="zh-CN" dirty="0"/>
              <a:t>, </a:t>
            </a:r>
            <a:r>
              <a:rPr lang="en-US" altLang="zh-CN" dirty="0" err="1"/>
              <a:t>Colab</a:t>
            </a:r>
            <a:r>
              <a:rPr lang="en-US" altLang="zh-CN" dirty="0"/>
              <a:t> provides free GPU/CPU to use, and it is easy for others to re-run your code.</a:t>
            </a:r>
          </a:p>
          <a:p>
            <a:endParaRPr lang="en-US" altLang="zh-CN" dirty="0"/>
          </a:p>
          <a:p>
            <a:r>
              <a:rPr lang="en-US" altLang="zh-CN" b="1" dirty="0"/>
              <a:t>Common account</a:t>
            </a:r>
            <a:r>
              <a:rPr lang="en-US" altLang="zh-CN" dirty="0"/>
              <a:t>:	</a:t>
            </a:r>
            <a:r>
              <a:rPr lang="en-US" altLang="zh-CN" dirty="0">
                <a:hlinkClick r:id="rId2"/>
              </a:rPr>
              <a:t>futurewisdomseminar@gmail.com</a:t>
            </a:r>
            <a:endParaRPr lang="en-US" altLang="zh-CN" dirty="0"/>
          </a:p>
          <a:p>
            <a:r>
              <a:rPr lang="en-US" altLang="zh-CN" dirty="0"/>
              <a:t>Passport:			</a:t>
            </a:r>
            <a:r>
              <a:rPr lang="en-US" altLang="zh-CN" dirty="0" err="1"/>
              <a:t>onlyforseminariii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F79A377-A12B-449D-ACE6-B10A090EA7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7646" y="4192957"/>
            <a:ext cx="6808297" cy="80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3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2643BE6C-86B7-4AB9-91E8-9B5DB45AC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8" y="0"/>
            <a:ext cx="12188825" cy="42428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36ADF37D-A261-CE44-BE88-E6216A46E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026" y="713195"/>
            <a:ext cx="9605948" cy="231866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kumimoji="1" lang="en-US" altLang="zh-CN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Thanks you!</a:t>
            </a:r>
          </a:p>
        </p:txBody>
      </p:sp>
      <p:pic>
        <p:nvPicPr>
          <p:cNvPr id="7" name="Graphic 6" descr="Smiling Face with No Fill">
            <a:extLst>
              <a:ext uri="{FF2B5EF4-FFF2-40B4-BE49-F238E27FC236}">
                <a16:creationId xmlns:a16="http://schemas.microsoft.com/office/drawing/2014/main" id="{D7CD5FD9-1E9F-4BCC-99AC-E3E525017A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089" y="4805363"/>
            <a:ext cx="1179824" cy="11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245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3224</TotalTime>
  <Words>572</Words>
  <Application>Microsoft Office PowerPoint</Application>
  <PresentationFormat>宽屏</PresentationFormat>
  <Paragraphs>129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等线</vt:lpstr>
      <vt:lpstr>等线 Light</vt:lpstr>
      <vt:lpstr>Arial</vt:lpstr>
      <vt:lpstr>Calibri</vt:lpstr>
      <vt:lpstr>Office 主题​​</vt:lpstr>
      <vt:lpstr>Introduction and Schedule for Seminar II and Seminar III</vt:lpstr>
      <vt:lpstr>The Time Schedule for All Seminars</vt:lpstr>
      <vt:lpstr>Schedule for Group Meeting</vt:lpstr>
      <vt:lpstr>Schedule for Seminar III</vt:lpstr>
      <vt:lpstr>What is Seminar II?</vt:lpstr>
      <vt:lpstr>How to present on Seminar II?</vt:lpstr>
      <vt:lpstr>What is Seminar III?</vt:lpstr>
      <vt:lpstr>How to present on Seminar III?</vt:lpstr>
      <vt:lpstr>Thanks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Learning on Molecule</dc:title>
  <dc:creator>T120535</dc:creator>
  <cp:lastModifiedBy>Li Yanghepu</cp:lastModifiedBy>
  <cp:revision>51</cp:revision>
  <dcterms:created xsi:type="dcterms:W3CDTF">2021-12-02T11:45:00Z</dcterms:created>
  <dcterms:modified xsi:type="dcterms:W3CDTF">2022-04-07T17:52:30Z</dcterms:modified>
</cp:coreProperties>
</file>