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4"/>
  </p:notesMasterIdLst>
  <p:sldIdLst>
    <p:sldId id="256" r:id="rId2"/>
    <p:sldId id="257" r:id="rId3"/>
    <p:sldId id="259" r:id="rId4"/>
    <p:sldId id="260" r:id="rId5"/>
    <p:sldId id="261" r:id="rId6"/>
    <p:sldId id="262" r:id="rId7"/>
    <p:sldId id="263" r:id="rId8"/>
    <p:sldId id="264" r:id="rId9"/>
    <p:sldId id="265" r:id="rId10"/>
    <p:sldId id="266" r:id="rId11"/>
    <p:sldId id="258" r:id="rId12"/>
    <p:sldId id="267" r:id="rId13"/>
    <p:sldId id="268" r:id="rId14"/>
    <p:sldId id="271" r:id="rId15"/>
    <p:sldId id="272" r:id="rId16"/>
    <p:sldId id="273" r:id="rId17"/>
    <p:sldId id="281" r:id="rId18"/>
    <p:sldId id="274" r:id="rId19"/>
    <p:sldId id="276" r:id="rId20"/>
    <p:sldId id="282" r:id="rId21"/>
    <p:sldId id="280" r:id="rId22"/>
    <p:sldId id="283" r:id="rId23"/>
    <p:sldId id="285" r:id="rId24"/>
    <p:sldId id="284" r:id="rId25"/>
    <p:sldId id="293" r:id="rId26"/>
    <p:sldId id="287" r:id="rId27"/>
    <p:sldId id="292" r:id="rId28"/>
    <p:sldId id="288" r:id="rId29"/>
    <p:sldId id="290" r:id="rId30"/>
    <p:sldId id="294" r:id="rId31"/>
    <p:sldId id="295" r:id="rId32"/>
    <p:sldId id="286"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02D0AE-F861-4700-B114-C26FBC99B2F8}" v="39" dt="2023-06-19T12:30:43.04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p:restoredTop sz="94660"/>
  </p:normalViewPr>
  <p:slideViewPr>
    <p:cSldViewPr snapToGrid="0">
      <p:cViewPr varScale="1">
        <p:scale>
          <a:sx n="104" d="100"/>
          <a:sy n="104" d="100"/>
        </p:scale>
        <p:origin x="834" y="114"/>
      </p:cViewPr>
      <p:guideLst/>
    </p:cSldViewPr>
  </p:slideViewPr>
  <p:notesTextViewPr>
    <p:cViewPr>
      <p:scale>
        <a:sx n="1" d="1"/>
        <a:sy n="1" d="1"/>
      </p:scale>
      <p:origin x="0" y="0"/>
    </p:cViewPr>
  </p:notesTextViewPr>
  <p:sorterViewPr>
    <p:cViewPr>
      <p:scale>
        <a:sx n="100" d="100"/>
        <a:sy n="100" d="100"/>
      </p:scale>
      <p:origin x="0" y="-498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han Tu" userId="cf4d8468590ae261" providerId="LiveId" clId="{6E02D0AE-F861-4700-B114-C26FBC99B2F8}"/>
    <pc:docChg chg="undo redo custSel addSld delSld modSld sldOrd">
      <pc:chgData name="Shihan Tu" userId="cf4d8468590ae261" providerId="LiveId" clId="{6E02D0AE-F861-4700-B114-C26FBC99B2F8}" dt="2023-06-19T12:37:06.382" v="888" actId="21"/>
      <pc:docMkLst>
        <pc:docMk/>
      </pc:docMkLst>
      <pc:sldChg chg="addSp delSp modSp add mod">
        <pc:chgData name="Shihan Tu" userId="cf4d8468590ae261" providerId="LiveId" clId="{6E02D0AE-F861-4700-B114-C26FBC99B2F8}" dt="2023-06-19T12:37:06.382" v="888" actId="21"/>
        <pc:sldMkLst>
          <pc:docMk/>
          <pc:sldMk cId="4257522925" sldId="283"/>
        </pc:sldMkLst>
        <pc:spChg chg="mod">
          <ac:chgData name="Shihan Tu" userId="cf4d8468590ae261" providerId="LiveId" clId="{6E02D0AE-F861-4700-B114-C26FBC99B2F8}" dt="2023-06-19T12:01:20.215" v="684" actId="20577"/>
          <ac:spMkLst>
            <pc:docMk/>
            <pc:sldMk cId="4257522925" sldId="283"/>
            <ac:spMk id="2" creationId="{6A9B0FDC-A54A-2C41-9F77-87CF203DB78D}"/>
          </ac:spMkLst>
        </pc:spChg>
        <pc:spChg chg="mod">
          <ac:chgData name="Shihan Tu" userId="cf4d8468590ae261" providerId="LiveId" clId="{6E02D0AE-F861-4700-B114-C26FBC99B2F8}" dt="2023-06-19T12:37:06.382" v="888" actId="21"/>
          <ac:spMkLst>
            <pc:docMk/>
            <pc:sldMk cId="4257522925" sldId="283"/>
            <ac:spMk id="3" creationId="{7F467227-9AAA-2E87-8FB7-446E5E789B4E}"/>
          </ac:spMkLst>
        </pc:spChg>
        <pc:picChg chg="add del">
          <ac:chgData name="Shihan Tu" userId="cf4d8468590ae261" providerId="LiveId" clId="{6E02D0AE-F861-4700-B114-C26FBC99B2F8}" dt="2023-06-19T12:37:05.247" v="887" actId="22"/>
          <ac:picMkLst>
            <pc:docMk/>
            <pc:sldMk cId="4257522925" sldId="283"/>
            <ac:picMk id="5" creationId="{A1439145-8ACC-1DCF-1B4C-EECF1557B5E8}"/>
          </ac:picMkLst>
        </pc:picChg>
      </pc:sldChg>
      <pc:sldChg chg="modSp add mod modNotesTx">
        <pc:chgData name="Shihan Tu" userId="cf4d8468590ae261" providerId="LiveId" clId="{6E02D0AE-F861-4700-B114-C26FBC99B2F8}" dt="2023-06-19T11:35:18.200" v="334"/>
        <pc:sldMkLst>
          <pc:docMk/>
          <pc:sldMk cId="4146946561" sldId="284"/>
        </pc:sldMkLst>
        <pc:spChg chg="mod">
          <ac:chgData name="Shihan Tu" userId="cf4d8468590ae261" providerId="LiveId" clId="{6E02D0AE-F861-4700-B114-C26FBC99B2F8}" dt="2023-06-19T11:26:42.129" v="188" actId="20577"/>
          <ac:spMkLst>
            <pc:docMk/>
            <pc:sldMk cId="4146946561" sldId="284"/>
            <ac:spMk id="2" creationId="{3B25C8FF-A1DE-95ED-8D0C-062F30FD7674}"/>
          </ac:spMkLst>
        </pc:spChg>
        <pc:spChg chg="mod">
          <ac:chgData name="Shihan Tu" userId="cf4d8468590ae261" providerId="LiveId" clId="{6E02D0AE-F861-4700-B114-C26FBC99B2F8}" dt="2023-06-19T11:26:36.329" v="187" actId="207"/>
          <ac:spMkLst>
            <pc:docMk/>
            <pc:sldMk cId="4146946561" sldId="284"/>
            <ac:spMk id="3" creationId="{C371AB72-0EBD-78B4-F0F1-23E5C20C5983}"/>
          </ac:spMkLst>
        </pc:spChg>
      </pc:sldChg>
      <pc:sldChg chg="modSp add mod ord modNotesTx">
        <pc:chgData name="Shihan Tu" userId="cf4d8468590ae261" providerId="LiveId" clId="{6E02D0AE-F861-4700-B114-C26FBC99B2F8}" dt="2023-06-19T11:51:59.984" v="500"/>
        <pc:sldMkLst>
          <pc:docMk/>
          <pc:sldMk cId="2695791288" sldId="285"/>
        </pc:sldMkLst>
        <pc:spChg chg="mod">
          <ac:chgData name="Shihan Tu" userId="cf4d8468590ae261" providerId="LiveId" clId="{6E02D0AE-F861-4700-B114-C26FBC99B2F8}" dt="2023-06-19T11:26:56.239" v="189" actId="20577"/>
          <ac:spMkLst>
            <pc:docMk/>
            <pc:sldMk cId="2695791288" sldId="285"/>
            <ac:spMk id="2" creationId="{3B25C8FF-A1DE-95ED-8D0C-062F30FD7674}"/>
          </ac:spMkLst>
        </pc:spChg>
        <pc:spChg chg="mod">
          <ac:chgData name="Shihan Tu" userId="cf4d8468590ae261" providerId="LiveId" clId="{6E02D0AE-F861-4700-B114-C26FBC99B2F8}" dt="2023-06-19T11:46:52.783" v="430" actId="207"/>
          <ac:spMkLst>
            <pc:docMk/>
            <pc:sldMk cId="2695791288" sldId="285"/>
            <ac:spMk id="3" creationId="{C371AB72-0EBD-78B4-F0F1-23E5C20C5983}"/>
          </ac:spMkLst>
        </pc:spChg>
      </pc:sldChg>
      <pc:sldChg chg="modSp add mod ord">
        <pc:chgData name="Shihan Tu" userId="cf4d8468590ae261" providerId="LiveId" clId="{6E02D0AE-F861-4700-B114-C26FBC99B2F8}" dt="2023-06-19T12:29:10.297" v="863" actId="27636"/>
        <pc:sldMkLst>
          <pc:docMk/>
          <pc:sldMk cId="1490559563" sldId="286"/>
        </pc:sldMkLst>
        <pc:spChg chg="mod">
          <ac:chgData name="Shihan Tu" userId="cf4d8468590ae261" providerId="LiveId" clId="{6E02D0AE-F861-4700-B114-C26FBC99B2F8}" dt="2023-06-19T12:29:10.297" v="863" actId="27636"/>
          <ac:spMkLst>
            <pc:docMk/>
            <pc:sldMk cId="1490559563" sldId="286"/>
            <ac:spMk id="3" creationId="{3C7A8CE7-6A50-C4B4-F0AB-F3B986500920}"/>
          </ac:spMkLst>
        </pc:spChg>
      </pc:sldChg>
      <pc:sldChg chg="addSp delSp modSp new mod ord modAnim">
        <pc:chgData name="Shihan Tu" userId="cf4d8468590ae261" providerId="LiveId" clId="{6E02D0AE-F861-4700-B114-C26FBC99B2F8}" dt="2023-06-19T11:39:35.141" v="338"/>
        <pc:sldMkLst>
          <pc:docMk/>
          <pc:sldMk cId="383005028" sldId="287"/>
        </pc:sldMkLst>
        <pc:spChg chg="mod">
          <ac:chgData name="Shihan Tu" userId="cf4d8468590ae261" providerId="LiveId" clId="{6E02D0AE-F861-4700-B114-C26FBC99B2F8}" dt="2023-06-19T11:30:58.286" v="282" actId="20577"/>
          <ac:spMkLst>
            <pc:docMk/>
            <pc:sldMk cId="383005028" sldId="287"/>
            <ac:spMk id="2" creationId="{2C0C7D61-7DA1-4534-3F18-298BABF9240D}"/>
          </ac:spMkLst>
        </pc:spChg>
        <pc:spChg chg="del mod">
          <ac:chgData name="Shihan Tu" userId="cf4d8468590ae261" providerId="LiveId" clId="{6E02D0AE-F861-4700-B114-C26FBC99B2F8}" dt="2023-06-19T11:28:11.431" v="240" actId="478"/>
          <ac:spMkLst>
            <pc:docMk/>
            <pc:sldMk cId="383005028" sldId="287"/>
            <ac:spMk id="3" creationId="{CF25AC1C-39BA-9ABF-CEB5-7111391D3924}"/>
          </ac:spMkLst>
        </pc:spChg>
        <pc:spChg chg="add mod">
          <ac:chgData name="Shihan Tu" userId="cf4d8468590ae261" providerId="LiveId" clId="{6E02D0AE-F861-4700-B114-C26FBC99B2F8}" dt="2023-06-19T11:30:38.092" v="279" actId="20577"/>
          <ac:spMkLst>
            <pc:docMk/>
            <pc:sldMk cId="383005028" sldId="287"/>
            <ac:spMk id="4" creationId="{AB128D11-5D5C-866B-D961-9912DCB7A587}"/>
          </ac:spMkLst>
        </pc:spChg>
      </pc:sldChg>
      <pc:sldChg chg="modSp new del mod">
        <pc:chgData name="Shihan Tu" userId="cf4d8468590ae261" providerId="LiveId" clId="{6E02D0AE-F861-4700-B114-C26FBC99B2F8}" dt="2023-06-19T11:27:29.124" v="193" actId="680"/>
        <pc:sldMkLst>
          <pc:docMk/>
          <pc:sldMk cId="1141126999" sldId="287"/>
        </pc:sldMkLst>
        <pc:spChg chg="mod">
          <ac:chgData name="Shihan Tu" userId="cf4d8468590ae261" providerId="LiveId" clId="{6E02D0AE-F861-4700-B114-C26FBC99B2F8}" dt="2023-06-19T11:27:28.595" v="192"/>
          <ac:spMkLst>
            <pc:docMk/>
            <pc:sldMk cId="1141126999" sldId="287"/>
            <ac:spMk id="3" creationId="{F2F10472-4372-0886-A360-3C864FF0FB8E}"/>
          </ac:spMkLst>
        </pc:spChg>
      </pc:sldChg>
      <pc:sldChg chg="modSp new del mod">
        <pc:chgData name="Shihan Tu" userId="cf4d8468590ae261" providerId="LiveId" clId="{6E02D0AE-F861-4700-B114-C26FBC99B2F8}" dt="2023-06-19T11:27:51.606" v="208" actId="2696"/>
        <pc:sldMkLst>
          <pc:docMk/>
          <pc:sldMk cId="3541368305" sldId="287"/>
        </pc:sldMkLst>
        <pc:spChg chg="mod">
          <ac:chgData name="Shihan Tu" userId="cf4d8468590ae261" providerId="LiveId" clId="{6E02D0AE-F861-4700-B114-C26FBC99B2F8}" dt="2023-06-19T11:27:47.982" v="207" actId="27636"/>
          <ac:spMkLst>
            <pc:docMk/>
            <pc:sldMk cId="3541368305" sldId="287"/>
            <ac:spMk id="2" creationId="{534D6834-DE60-1F07-EED5-17E9E58DB4F7}"/>
          </ac:spMkLst>
        </pc:spChg>
      </pc:sldChg>
      <pc:sldChg chg="modSp new mod modNotesTx">
        <pc:chgData name="Shihan Tu" userId="cf4d8468590ae261" providerId="LiveId" clId="{6E02D0AE-F861-4700-B114-C26FBC99B2F8}" dt="2023-06-19T12:17:45.590" v="744" actId="20577"/>
        <pc:sldMkLst>
          <pc:docMk/>
          <pc:sldMk cId="920840422" sldId="288"/>
        </pc:sldMkLst>
        <pc:spChg chg="mod">
          <ac:chgData name="Shihan Tu" userId="cf4d8468590ae261" providerId="LiveId" clId="{6E02D0AE-F861-4700-B114-C26FBC99B2F8}" dt="2023-06-19T12:17:45.590" v="744" actId="20577"/>
          <ac:spMkLst>
            <pc:docMk/>
            <pc:sldMk cId="920840422" sldId="288"/>
            <ac:spMk id="2" creationId="{97E85F50-D928-6CB8-5FDD-49279214E166}"/>
          </ac:spMkLst>
        </pc:spChg>
        <pc:spChg chg="mod">
          <ac:chgData name="Shihan Tu" userId="cf4d8468590ae261" providerId="LiveId" clId="{6E02D0AE-F861-4700-B114-C26FBC99B2F8}" dt="2023-06-19T12:16:51.269" v="720" actId="20577"/>
          <ac:spMkLst>
            <pc:docMk/>
            <pc:sldMk cId="920840422" sldId="288"/>
            <ac:spMk id="3" creationId="{6B5896F3-13A7-7AC3-D158-DC8CE46FDD3A}"/>
          </ac:spMkLst>
        </pc:spChg>
      </pc:sldChg>
      <pc:sldChg chg="add del">
        <pc:chgData name="Shihan Tu" userId="cf4d8468590ae261" providerId="LiveId" clId="{6E02D0AE-F861-4700-B114-C26FBC99B2F8}" dt="2023-06-19T11:33:34.922" v="309" actId="47"/>
        <pc:sldMkLst>
          <pc:docMk/>
          <pc:sldMk cId="3794310073" sldId="289"/>
        </pc:sldMkLst>
      </pc:sldChg>
      <pc:sldChg chg="modSp add mod modNotesTx">
        <pc:chgData name="Shihan Tu" userId="cf4d8468590ae261" providerId="LiveId" clId="{6E02D0AE-F861-4700-B114-C26FBC99B2F8}" dt="2023-06-19T12:22:51.369" v="779" actId="20577"/>
        <pc:sldMkLst>
          <pc:docMk/>
          <pc:sldMk cId="1186055705" sldId="290"/>
        </pc:sldMkLst>
        <pc:spChg chg="mod">
          <ac:chgData name="Shihan Tu" userId="cf4d8468590ae261" providerId="LiveId" clId="{6E02D0AE-F861-4700-B114-C26FBC99B2F8}" dt="2023-06-19T12:19:34.716" v="770" actId="20577"/>
          <ac:spMkLst>
            <pc:docMk/>
            <pc:sldMk cId="1186055705" sldId="290"/>
            <ac:spMk id="2" creationId="{97E85F50-D928-6CB8-5FDD-49279214E166}"/>
          </ac:spMkLst>
        </pc:spChg>
        <pc:spChg chg="mod">
          <ac:chgData name="Shihan Tu" userId="cf4d8468590ae261" providerId="LiveId" clId="{6E02D0AE-F861-4700-B114-C26FBC99B2F8}" dt="2023-06-19T12:19:10.581" v="749" actId="108"/>
          <ac:spMkLst>
            <pc:docMk/>
            <pc:sldMk cId="1186055705" sldId="290"/>
            <ac:spMk id="3" creationId="{6B5896F3-13A7-7AC3-D158-DC8CE46FDD3A}"/>
          </ac:spMkLst>
        </pc:spChg>
      </pc:sldChg>
      <pc:sldChg chg="delSp modSp new add del mod">
        <pc:chgData name="Shihan Tu" userId="cf4d8468590ae261" providerId="LiveId" clId="{6E02D0AE-F861-4700-B114-C26FBC99B2F8}" dt="2023-06-19T12:01:22.123" v="686" actId="47"/>
        <pc:sldMkLst>
          <pc:docMk/>
          <pc:sldMk cId="2253339028" sldId="291"/>
        </pc:sldMkLst>
        <pc:spChg chg="mod">
          <ac:chgData name="Shihan Tu" userId="cf4d8468590ae261" providerId="LiveId" clId="{6E02D0AE-F861-4700-B114-C26FBC99B2F8}" dt="2023-06-19T11:47:24.222" v="474" actId="20577"/>
          <ac:spMkLst>
            <pc:docMk/>
            <pc:sldMk cId="2253339028" sldId="291"/>
            <ac:spMk id="2" creationId="{F0FCC469-353E-5F3F-A99D-F17636F369DB}"/>
          </ac:spMkLst>
        </pc:spChg>
        <pc:spChg chg="del">
          <ac:chgData name="Shihan Tu" userId="cf4d8468590ae261" providerId="LiveId" clId="{6E02D0AE-F861-4700-B114-C26FBC99B2F8}" dt="2023-06-19T11:57:12.723" v="659" actId="478"/>
          <ac:spMkLst>
            <pc:docMk/>
            <pc:sldMk cId="2253339028" sldId="291"/>
            <ac:spMk id="3" creationId="{59458820-C22B-A34C-27C0-6A6BF5752B2F}"/>
          </ac:spMkLst>
        </pc:spChg>
      </pc:sldChg>
      <pc:sldChg chg="modSp add mod ord modAnim modNotesTx">
        <pc:chgData name="Shihan Tu" userId="cf4d8468590ae261" providerId="LiveId" clId="{6E02D0AE-F861-4700-B114-C26FBC99B2F8}" dt="2023-06-19T12:02:55.094" v="696"/>
        <pc:sldMkLst>
          <pc:docMk/>
          <pc:sldMk cId="2467389951" sldId="292"/>
        </pc:sldMkLst>
        <pc:spChg chg="mod">
          <ac:chgData name="Shihan Tu" userId="cf4d8468590ae261" providerId="LiveId" clId="{6E02D0AE-F861-4700-B114-C26FBC99B2F8}" dt="2023-06-19T11:49:34.041" v="498" actId="20577"/>
          <ac:spMkLst>
            <pc:docMk/>
            <pc:sldMk cId="2467389951" sldId="292"/>
            <ac:spMk id="2" creationId="{3B25C8FF-A1DE-95ED-8D0C-062F30FD7674}"/>
          </ac:spMkLst>
        </pc:spChg>
        <pc:spChg chg="mod">
          <ac:chgData name="Shihan Tu" userId="cf4d8468590ae261" providerId="LiveId" clId="{6E02D0AE-F861-4700-B114-C26FBC99B2F8}" dt="2023-06-19T12:02:49.175" v="695" actId="113"/>
          <ac:spMkLst>
            <pc:docMk/>
            <pc:sldMk cId="2467389951" sldId="292"/>
            <ac:spMk id="3" creationId="{C371AB72-0EBD-78B4-F0F1-23E5C20C5983}"/>
          </ac:spMkLst>
        </pc:spChg>
      </pc:sldChg>
      <pc:sldChg chg="modSp add mod">
        <pc:chgData name="Shihan Tu" userId="cf4d8468590ae261" providerId="LiveId" clId="{6E02D0AE-F861-4700-B114-C26FBC99B2F8}" dt="2023-06-19T11:53:30.590" v="637" actId="207"/>
        <pc:sldMkLst>
          <pc:docMk/>
          <pc:sldMk cId="1076462128" sldId="293"/>
        </pc:sldMkLst>
        <pc:spChg chg="mod">
          <ac:chgData name="Shihan Tu" userId="cf4d8468590ae261" providerId="LiveId" clId="{6E02D0AE-F861-4700-B114-C26FBC99B2F8}" dt="2023-06-19T11:53:30.590" v="637" actId="207"/>
          <ac:spMkLst>
            <pc:docMk/>
            <pc:sldMk cId="1076462128" sldId="293"/>
            <ac:spMk id="3" creationId="{C371AB72-0EBD-78B4-F0F1-23E5C20C5983}"/>
          </ac:spMkLst>
        </pc:spChg>
      </pc:sldChg>
      <pc:sldChg chg="addSp delSp modSp add mod setBg modNotesTx">
        <pc:chgData name="Shihan Tu" userId="cf4d8468590ae261" providerId="LiveId" clId="{6E02D0AE-F861-4700-B114-C26FBC99B2F8}" dt="2023-06-19T12:22:45.280" v="778" actId="20577"/>
        <pc:sldMkLst>
          <pc:docMk/>
          <pc:sldMk cId="222548527" sldId="294"/>
        </pc:sldMkLst>
        <pc:spChg chg="mod">
          <ac:chgData name="Shihan Tu" userId="cf4d8468590ae261" providerId="LiveId" clId="{6E02D0AE-F861-4700-B114-C26FBC99B2F8}" dt="2023-06-19T12:22:29.417" v="777" actId="26606"/>
          <ac:spMkLst>
            <pc:docMk/>
            <pc:sldMk cId="222548527" sldId="294"/>
            <ac:spMk id="2" creationId="{97E85F50-D928-6CB8-5FDD-49279214E166}"/>
          </ac:spMkLst>
        </pc:spChg>
        <pc:spChg chg="del">
          <ac:chgData name="Shihan Tu" userId="cf4d8468590ae261" providerId="LiveId" clId="{6E02D0AE-F861-4700-B114-C26FBC99B2F8}" dt="2023-06-19T12:22:06.400" v="772" actId="478"/>
          <ac:spMkLst>
            <pc:docMk/>
            <pc:sldMk cId="222548527" sldId="294"/>
            <ac:spMk id="3" creationId="{6B5896F3-13A7-7AC3-D158-DC8CE46FDD3A}"/>
          </ac:spMkLst>
        </pc:spChg>
        <pc:spChg chg="add del mod">
          <ac:chgData name="Shihan Tu" userId="cf4d8468590ae261" providerId="LiveId" clId="{6E02D0AE-F861-4700-B114-C26FBC99B2F8}" dt="2023-06-19T12:22:23.691" v="773" actId="478"/>
          <ac:spMkLst>
            <pc:docMk/>
            <pc:sldMk cId="222548527" sldId="294"/>
            <ac:spMk id="5" creationId="{D6859C1F-8716-1B72-466C-F031C06486CC}"/>
          </ac:spMkLst>
        </pc:spChg>
        <pc:spChg chg="add del">
          <ac:chgData name="Shihan Tu" userId="cf4d8468590ae261" providerId="LiveId" clId="{6E02D0AE-F861-4700-B114-C26FBC99B2F8}" dt="2023-06-19T12:22:29.417" v="777" actId="26606"/>
          <ac:spMkLst>
            <pc:docMk/>
            <pc:sldMk cId="222548527" sldId="294"/>
            <ac:spMk id="12" creationId="{DB8424AB-D56B-4256-866A-5B54DE93C20F}"/>
          </ac:spMkLst>
        </pc:spChg>
        <pc:spChg chg="add del">
          <ac:chgData name="Shihan Tu" userId="cf4d8468590ae261" providerId="LiveId" clId="{6E02D0AE-F861-4700-B114-C26FBC99B2F8}" dt="2023-06-19T12:22:29.417" v="777" actId="26606"/>
          <ac:spMkLst>
            <pc:docMk/>
            <pc:sldMk cId="222548527" sldId="294"/>
            <ac:spMk id="14" creationId="{FC999C28-AD33-4EB7-A5F1-C06D10A5FDF7}"/>
          </ac:spMkLst>
        </pc:spChg>
        <pc:spChg chg="add del">
          <ac:chgData name="Shihan Tu" userId="cf4d8468590ae261" providerId="LiveId" clId="{6E02D0AE-F861-4700-B114-C26FBC99B2F8}" dt="2023-06-19T12:22:29.417" v="777" actId="26606"/>
          <ac:spMkLst>
            <pc:docMk/>
            <pc:sldMk cId="222548527" sldId="294"/>
            <ac:spMk id="16" creationId="{0864E5C9-52C9-4572-AC75-548B9B9C2648}"/>
          </ac:spMkLst>
        </pc:spChg>
        <pc:spChg chg="add del">
          <ac:chgData name="Shihan Tu" userId="cf4d8468590ae261" providerId="LiveId" clId="{6E02D0AE-F861-4700-B114-C26FBC99B2F8}" dt="2023-06-19T12:22:29.417" v="777" actId="26606"/>
          <ac:spMkLst>
            <pc:docMk/>
            <pc:sldMk cId="222548527" sldId="294"/>
            <ac:spMk id="18" creationId="{45CC6500-4DBD-4C34-BC14-2387FB483BEB}"/>
          </ac:spMkLst>
        </pc:spChg>
        <pc:spChg chg="add del">
          <ac:chgData name="Shihan Tu" userId="cf4d8468590ae261" providerId="LiveId" clId="{6E02D0AE-F861-4700-B114-C26FBC99B2F8}" dt="2023-06-19T12:22:29.417" v="777" actId="26606"/>
          <ac:spMkLst>
            <pc:docMk/>
            <pc:sldMk cId="222548527" sldId="294"/>
            <ac:spMk id="20" creationId="{4E34A3B6-BAD2-4156-BDC6-4736248BFDE0}"/>
          </ac:spMkLst>
        </pc:spChg>
        <pc:picChg chg="add mod">
          <ac:chgData name="Shihan Tu" userId="cf4d8468590ae261" providerId="LiveId" clId="{6E02D0AE-F861-4700-B114-C26FBC99B2F8}" dt="2023-06-19T12:22:29.417" v="777" actId="26606"/>
          <ac:picMkLst>
            <pc:docMk/>
            <pc:sldMk cId="222548527" sldId="294"/>
            <ac:picMk id="7" creationId="{E6AB5EF8-B974-A36B-08BF-6C26DEA8058F}"/>
          </ac:picMkLst>
        </pc:picChg>
      </pc:sldChg>
      <pc:sldChg chg="add del">
        <pc:chgData name="Shihan Tu" userId="cf4d8468590ae261" providerId="LiveId" clId="{6E02D0AE-F861-4700-B114-C26FBC99B2F8}" dt="2023-06-19T12:01:30.103" v="687" actId="2696"/>
        <pc:sldMkLst>
          <pc:docMk/>
          <pc:sldMk cId="1098470614" sldId="294"/>
        </pc:sldMkLst>
      </pc:sldChg>
      <pc:sldChg chg="addSp delSp modSp new mod">
        <pc:chgData name="Shihan Tu" userId="cf4d8468590ae261" providerId="LiveId" clId="{6E02D0AE-F861-4700-B114-C26FBC99B2F8}" dt="2023-06-19T12:31:34.158" v="884" actId="207"/>
        <pc:sldMkLst>
          <pc:docMk/>
          <pc:sldMk cId="4271833384" sldId="295"/>
        </pc:sldMkLst>
        <pc:spChg chg="mod">
          <ac:chgData name="Shihan Tu" userId="cf4d8468590ae261" providerId="LiveId" clId="{6E02D0AE-F861-4700-B114-C26FBC99B2F8}" dt="2023-06-19T12:28:37.481" v="856" actId="20577"/>
          <ac:spMkLst>
            <pc:docMk/>
            <pc:sldMk cId="4271833384" sldId="295"/>
            <ac:spMk id="2" creationId="{48A064D3-D2C7-8658-6E9D-ACCDCEAFD2A6}"/>
          </ac:spMkLst>
        </pc:spChg>
        <pc:spChg chg="del">
          <ac:chgData name="Shihan Tu" userId="cf4d8468590ae261" providerId="LiveId" clId="{6E02D0AE-F861-4700-B114-C26FBC99B2F8}" dt="2023-06-19T12:29:56.354" v="869" actId="478"/>
          <ac:spMkLst>
            <pc:docMk/>
            <pc:sldMk cId="4271833384" sldId="295"/>
            <ac:spMk id="3" creationId="{26662338-67A0-72FB-A6CF-7911D7E31391}"/>
          </ac:spMkLst>
        </pc:spChg>
        <pc:spChg chg="add mod">
          <ac:chgData name="Shihan Tu" userId="cf4d8468590ae261" providerId="LiveId" clId="{6E02D0AE-F861-4700-B114-C26FBC99B2F8}" dt="2023-06-19T12:31:34.158" v="884" actId="207"/>
          <ac:spMkLst>
            <pc:docMk/>
            <pc:sldMk cId="4271833384" sldId="295"/>
            <ac:spMk id="4" creationId="{420115F0-F21B-4509-434E-CFB3555784F1}"/>
          </ac:spMkLst>
        </pc:spChg>
        <pc:spChg chg="add mod">
          <ac:chgData name="Shihan Tu" userId="cf4d8468590ae261" providerId="LiveId" clId="{6E02D0AE-F861-4700-B114-C26FBC99B2F8}" dt="2023-06-19T12:30:54.895" v="883"/>
          <ac:spMkLst>
            <pc:docMk/>
            <pc:sldMk cId="4271833384" sldId="295"/>
            <ac:spMk id="9" creationId="{C9FDA01A-41D1-8A2D-791F-D802460C8A74}"/>
          </ac:spMkLst>
        </pc:spChg>
        <pc:picChg chg="add mod">
          <ac:chgData name="Shihan Tu" userId="cf4d8468590ae261" providerId="LiveId" clId="{6E02D0AE-F861-4700-B114-C26FBC99B2F8}" dt="2023-06-19T12:30:04.111" v="872" actId="1076"/>
          <ac:picMkLst>
            <pc:docMk/>
            <pc:sldMk cId="4271833384" sldId="295"/>
            <ac:picMk id="6" creationId="{0E96FB94-F172-EFE8-C435-30A57E2E93CA}"/>
          </ac:picMkLst>
        </pc:picChg>
        <pc:picChg chg="add mod">
          <ac:chgData name="Shihan Tu" userId="cf4d8468590ae261" providerId="LiveId" clId="{6E02D0AE-F861-4700-B114-C26FBC99B2F8}" dt="2023-06-19T12:30:32.263" v="874" actId="1076"/>
          <ac:picMkLst>
            <pc:docMk/>
            <pc:sldMk cId="4271833384" sldId="295"/>
            <ac:picMk id="8" creationId="{DC3735E7-8D66-574A-E115-BEEAB82B0FFC}"/>
          </ac:picMkLst>
        </pc:picChg>
      </pc:sldChg>
      <pc:sldChg chg="add del">
        <pc:chgData name="Shihan Tu" userId="cf4d8468590ae261" providerId="LiveId" clId="{6E02D0AE-F861-4700-B114-C26FBC99B2F8}" dt="2023-06-19T12:29:47.235" v="867"/>
        <pc:sldMkLst>
          <pc:docMk/>
          <pc:sldMk cId="1274360132" sldId="296"/>
        </pc:sldMkLst>
      </pc:sldChg>
      <pc:sldChg chg="add del">
        <pc:chgData name="Shihan Tu" userId="cf4d8468590ae261" providerId="LiveId" clId="{6E02D0AE-F861-4700-B114-C26FBC99B2F8}" dt="2023-06-19T12:29:46.100" v="865"/>
        <pc:sldMkLst>
          <pc:docMk/>
          <pc:sldMk cId="1289186778" sldId="2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5B9552-1182-4297-9C75-8053AA406BDD}" type="datetimeFigureOut">
              <a:rPr lang="zh-CN" altLang="en-US" smtClean="0"/>
              <a:t>2023/6/19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8CA918-425B-45A9-B833-7FA33A4F7638}" type="slidenum">
              <a:rPr lang="zh-CN" altLang="en-US" smtClean="0"/>
              <a:t>‹#›</a:t>
            </a:fld>
            <a:endParaRPr lang="zh-CN" altLang="en-US"/>
          </a:p>
        </p:txBody>
      </p:sp>
    </p:spTree>
    <p:extLst>
      <p:ext uri="{BB962C8B-B14F-4D97-AF65-F5344CB8AC3E}">
        <p14:creationId xmlns:p14="http://schemas.microsoft.com/office/powerpoint/2010/main" val="495988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Source: </a:t>
            </a:r>
            <a:r>
              <a:rPr lang="en-US" altLang="zh-CN" dirty="0">
                <a:effectLst/>
              </a:rPr>
              <a:t>Harvard Business Publishing Education. (n.d.). </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23</a:t>
            </a:fld>
            <a:endParaRPr lang="zh-CN" altLang="en-US"/>
          </a:p>
        </p:txBody>
      </p:sp>
    </p:spTree>
    <p:extLst>
      <p:ext uri="{BB962C8B-B14F-4D97-AF65-F5344CB8AC3E}">
        <p14:creationId xmlns:p14="http://schemas.microsoft.com/office/powerpoint/2010/main" val="2854762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Source: </a:t>
            </a:r>
            <a:r>
              <a:rPr lang="en-US" altLang="zh-CN" dirty="0">
                <a:effectLst/>
              </a:rPr>
              <a:t>Harvard Business Publishing Education. (n.d.). </a:t>
            </a:r>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24</a:t>
            </a:fld>
            <a:endParaRPr lang="zh-CN" altLang="en-US"/>
          </a:p>
        </p:txBody>
      </p:sp>
    </p:spTree>
    <p:extLst>
      <p:ext uri="{BB962C8B-B14F-4D97-AF65-F5344CB8AC3E}">
        <p14:creationId xmlns:p14="http://schemas.microsoft.com/office/powerpoint/2010/main" val="871472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Source: </a:t>
            </a:r>
            <a:r>
              <a:rPr lang="en-US" altLang="zh-CN" dirty="0">
                <a:effectLst/>
              </a:rPr>
              <a:t>Harvard Business Publishing Education. (n.d.). </a:t>
            </a:r>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25</a:t>
            </a:fld>
            <a:endParaRPr lang="zh-CN" altLang="en-US"/>
          </a:p>
        </p:txBody>
      </p:sp>
    </p:spTree>
    <p:extLst>
      <p:ext uri="{BB962C8B-B14F-4D97-AF65-F5344CB8AC3E}">
        <p14:creationId xmlns:p14="http://schemas.microsoft.com/office/powerpoint/2010/main" val="350183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27</a:t>
            </a:fld>
            <a:endParaRPr lang="zh-CN" altLang="en-US"/>
          </a:p>
        </p:txBody>
      </p:sp>
    </p:spTree>
    <p:extLst>
      <p:ext uri="{BB962C8B-B14F-4D97-AF65-F5344CB8AC3E}">
        <p14:creationId xmlns:p14="http://schemas.microsoft.com/office/powerpoint/2010/main" val="2711367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i="1" dirty="0">
                <a:effectLst/>
              </a:rPr>
              <a:t>Source: GPTs are </a:t>
            </a:r>
            <a:r>
              <a:rPr lang="en-US" altLang="zh-CN" i="1" dirty="0" err="1">
                <a:effectLst/>
              </a:rPr>
              <a:t>gpts</a:t>
            </a:r>
            <a:r>
              <a:rPr lang="en-US" altLang="zh-CN" i="1" dirty="0">
                <a:effectLst/>
              </a:rPr>
              <a:t>: An early look at the labor market impact potential of large language models</a:t>
            </a:r>
            <a:r>
              <a:rPr lang="en-US" altLang="zh-CN" dirty="0">
                <a:effectLst/>
              </a:rPr>
              <a:t>. </a:t>
            </a:r>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28</a:t>
            </a:fld>
            <a:endParaRPr lang="zh-CN" altLang="en-US"/>
          </a:p>
        </p:txBody>
      </p:sp>
    </p:spTree>
    <p:extLst>
      <p:ext uri="{BB962C8B-B14F-4D97-AF65-F5344CB8AC3E}">
        <p14:creationId xmlns:p14="http://schemas.microsoft.com/office/powerpoint/2010/main" val="155187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Source:</a:t>
            </a:r>
            <a:r>
              <a:rPr lang="en-US" altLang="zh-CN" dirty="0">
                <a:effectLst/>
              </a:rPr>
              <a:t> </a:t>
            </a:r>
            <a:r>
              <a:rPr lang="en-US" altLang="zh-CN" i="1" dirty="0">
                <a:effectLst/>
              </a:rPr>
              <a:t>CHATGPT is about to revolutionize the economy. we need to decide what that looks like.</a:t>
            </a:r>
            <a:r>
              <a:rPr lang="en-US" altLang="zh-CN" dirty="0">
                <a:effectLst/>
              </a:rPr>
              <a:t> </a:t>
            </a:r>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29</a:t>
            </a:fld>
            <a:endParaRPr lang="zh-CN" altLang="en-US"/>
          </a:p>
        </p:txBody>
      </p:sp>
    </p:spTree>
    <p:extLst>
      <p:ext uri="{BB962C8B-B14F-4D97-AF65-F5344CB8AC3E}">
        <p14:creationId xmlns:p14="http://schemas.microsoft.com/office/powerpoint/2010/main" val="1381195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30</a:t>
            </a:fld>
            <a:endParaRPr lang="zh-CN" altLang="en-US"/>
          </a:p>
        </p:txBody>
      </p:sp>
    </p:spTree>
    <p:extLst>
      <p:ext uri="{BB962C8B-B14F-4D97-AF65-F5344CB8AC3E}">
        <p14:creationId xmlns:p14="http://schemas.microsoft.com/office/powerpoint/2010/main" val="4125158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48CA918-425B-45A9-B833-7FA33A4F7638}" type="slidenum">
              <a:rPr lang="zh-CN" altLang="en-US" smtClean="0"/>
              <a:t>32</a:t>
            </a:fld>
            <a:endParaRPr lang="zh-CN" altLang="en-US"/>
          </a:p>
        </p:txBody>
      </p:sp>
    </p:spTree>
    <p:extLst>
      <p:ext uri="{BB962C8B-B14F-4D97-AF65-F5344CB8AC3E}">
        <p14:creationId xmlns:p14="http://schemas.microsoft.com/office/powerpoint/2010/main" val="731137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633353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932995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295434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614062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360211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8" name="Date Placeholder 7"/>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9" name="Footer Placeholder 8"/>
          <p:cNvSpPr>
            <a:spLocks noGrp="1"/>
          </p:cNvSpPr>
          <p:nvPr>
            <p:ph type="ftr" sz="quarter" idx="11"/>
          </p:nvPr>
        </p:nvSpPr>
        <p:spPr/>
        <p:txBody>
          <a:bodyPr/>
          <a:lstStyle/>
          <a:p>
            <a:endParaRPr lang="zh-CN" altLang="en-US"/>
          </a:p>
        </p:txBody>
      </p:sp>
      <p:sp>
        <p:nvSpPr>
          <p:cNvPr id="10" name="Slide Number Placeholder 9"/>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368384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2" name="Date Placeholder 1"/>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11" name="Footer Placeholder 10"/>
          <p:cNvSpPr>
            <a:spLocks noGrp="1"/>
          </p:cNvSpPr>
          <p:nvPr>
            <p:ph type="ftr" sz="quarter" idx="11"/>
          </p:nvPr>
        </p:nvSpPr>
        <p:spPr/>
        <p:txBody>
          <a:bodyPr/>
          <a:lstStyle/>
          <a:p>
            <a:endParaRPr lang="zh-CN" altLang="en-US"/>
          </a:p>
        </p:txBody>
      </p:sp>
      <p:sp>
        <p:nvSpPr>
          <p:cNvPr id="12" name="Slide Number Placeholder 11"/>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74501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2" name="Date Placeholder 1"/>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7" name="Footer Placeholder 6"/>
          <p:cNvSpPr>
            <a:spLocks noGrp="1"/>
          </p:cNvSpPr>
          <p:nvPr>
            <p:ph type="ftr" sz="quarter" idx="11"/>
          </p:nvPr>
        </p:nvSpPr>
        <p:spPr/>
        <p:txBody>
          <a:bodyPr/>
          <a:lstStyle/>
          <a:p>
            <a:endParaRPr lang="zh-CN" altLang="en-US"/>
          </a:p>
        </p:txBody>
      </p:sp>
      <p:sp>
        <p:nvSpPr>
          <p:cNvPr id="8" name="Slide Number Placeholder 7"/>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3802803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97016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zh-CN" altLang="en-US"/>
              <a:t>单击此处编辑母版标题样式</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9" name="Footer Placeholder 8"/>
          <p:cNvSpPr>
            <a:spLocks noGrp="1"/>
          </p:cNvSpPr>
          <p:nvPr>
            <p:ph type="ftr" sz="quarter" idx="11"/>
          </p:nvPr>
        </p:nvSpPr>
        <p:spPr/>
        <p:txBody>
          <a:bodyPr/>
          <a:lstStyle/>
          <a:p>
            <a:endParaRPr lang="zh-CN" altLang="en-US"/>
          </a:p>
        </p:txBody>
      </p:sp>
      <p:sp>
        <p:nvSpPr>
          <p:cNvPr id="10" name="Slide Number Placeholder 9"/>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2369343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p>
            <a:fld id="{4FE239A0-5104-49A5-B87C-93303CD2172B}" type="datetimeFigureOut">
              <a:rPr lang="zh-CN" altLang="en-US" smtClean="0"/>
              <a:t>2023/6/19</a:t>
            </a:fld>
            <a:endParaRPr lang="zh-CN" altLang="en-US"/>
          </a:p>
        </p:txBody>
      </p:sp>
      <p:sp>
        <p:nvSpPr>
          <p:cNvPr id="9" name="Footer Placeholder 8"/>
          <p:cNvSpPr>
            <a:spLocks noGrp="1"/>
          </p:cNvSpPr>
          <p:nvPr>
            <p:ph type="ftr" sz="quarter" idx="11"/>
          </p:nvPr>
        </p:nvSpPr>
        <p:spPr>
          <a:xfrm>
            <a:off x="3499101" y="6356350"/>
            <a:ext cx="5911517" cy="365125"/>
          </a:xfrm>
        </p:spPr>
        <p:txBody>
          <a:bodyPr/>
          <a:lstStyle/>
          <a:p>
            <a:endParaRPr lang="zh-CN" altLang="en-US"/>
          </a:p>
        </p:txBody>
      </p:sp>
      <p:sp>
        <p:nvSpPr>
          <p:cNvPr id="10" name="Slide Number Placeholder 9"/>
          <p:cNvSpPr>
            <a:spLocks noGrp="1"/>
          </p:cNvSpPr>
          <p:nvPr>
            <p:ph type="sldNum" sz="quarter" idx="12"/>
          </p:nvPr>
        </p:nvSpPr>
        <p:spPr/>
        <p:txBody>
          <a:body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460832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FE239A0-5104-49A5-B87C-93303CD2172B}" type="datetimeFigureOut">
              <a:rPr lang="zh-CN" altLang="en-US" smtClean="0"/>
              <a:t>2023/6/19</a:t>
            </a:fld>
            <a:endParaRPr lang="zh-CN" alt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zh-CN" alt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23AF96AB-87B2-4FB1-8B2E-2257F4AC6DFE}" type="slidenum">
              <a:rPr lang="zh-CN" altLang="en-US" smtClean="0"/>
              <a:t>‹#›</a:t>
            </a:fld>
            <a:endParaRPr lang="zh-CN" altLang="en-US"/>
          </a:p>
        </p:txBody>
      </p:sp>
    </p:spTree>
    <p:extLst>
      <p:ext uri="{BB962C8B-B14F-4D97-AF65-F5344CB8AC3E}">
        <p14:creationId xmlns:p14="http://schemas.microsoft.com/office/powerpoint/2010/main" val="1401546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arxiv.org/pdf/2303.10130.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43CA4E6-3113-E3F9-5448-83650628BDA8}"/>
              </a:ext>
            </a:extLst>
          </p:cNvPr>
          <p:cNvSpPr>
            <a:spLocks noGrp="1"/>
          </p:cNvSpPr>
          <p:nvPr>
            <p:ph type="ctrTitle"/>
          </p:nvPr>
        </p:nvSpPr>
        <p:spPr/>
        <p:txBody>
          <a:bodyPr/>
          <a:lstStyle/>
          <a:p>
            <a:r>
              <a:rPr lang="en-US" altLang="zh-CN" dirty="0"/>
              <a:t>Ethics About AI</a:t>
            </a:r>
            <a:endParaRPr lang="zh-CN" altLang="en-US" dirty="0"/>
          </a:p>
        </p:txBody>
      </p:sp>
      <p:sp>
        <p:nvSpPr>
          <p:cNvPr id="3" name="副标题 2">
            <a:extLst>
              <a:ext uri="{FF2B5EF4-FFF2-40B4-BE49-F238E27FC236}">
                <a16:creationId xmlns:a16="http://schemas.microsoft.com/office/drawing/2014/main" id="{20279B4D-111F-B84C-2E2C-C43203B3F0AD}"/>
              </a:ext>
            </a:extLst>
          </p:cNvPr>
          <p:cNvSpPr>
            <a:spLocks noGrp="1"/>
          </p:cNvSpPr>
          <p:nvPr>
            <p:ph type="subTitle" idx="1"/>
          </p:nvPr>
        </p:nvSpPr>
        <p:spPr/>
        <p:txBody>
          <a:bodyPr/>
          <a:lstStyle/>
          <a:p>
            <a:r>
              <a:rPr lang="en-US" altLang="zh-CN" dirty="0"/>
              <a:t>Yanghepu Li</a:t>
            </a:r>
            <a:endParaRPr lang="zh-CN" altLang="en-US" dirty="0"/>
          </a:p>
        </p:txBody>
      </p:sp>
    </p:spTree>
    <p:extLst>
      <p:ext uri="{BB962C8B-B14F-4D97-AF65-F5344CB8AC3E}">
        <p14:creationId xmlns:p14="http://schemas.microsoft.com/office/powerpoint/2010/main" val="1710775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Where should AI ethics go from here?</a:t>
            </a:r>
            <a:endParaRPr lang="zh-CN" altLang="en-US" dirty="0"/>
          </a:p>
        </p:txBody>
      </p:sp>
      <p:sp>
        <p:nvSpPr>
          <p:cNvPr id="4" name="文本框 3">
            <a:extLst>
              <a:ext uri="{FF2B5EF4-FFF2-40B4-BE49-F238E27FC236}">
                <a16:creationId xmlns:a16="http://schemas.microsoft.com/office/drawing/2014/main" id="{7C3BECD7-046A-C94F-84B7-4A3F1C3D0FA9}"/>
              </a:ext>
            </a:extLst>
          </p:cNvPr>
          <p:cNvSpPr txBox="1"/>
          <p:nvPr/>
        </p:nvSpPr>
        <p:spPr>
          <a:xfrm>
            <a:off x="3900360" y="2272907"/>
            <a:ext cx="7412305" cy="2031325"/>
          </a:xfrm>
          <a:prstGeom prst="rect">
            <a:avLst/>
          </a:prstGeom>
          <a:noFill/>
        </p:spPr>
        <p:txBody>
          <a:bodyPr wrap="square" rtlCol="0">
            <a:spAutoFit/>
          </a:bodyPr>
          <a:lstStyle/>
          <a:p>
            <a:r>
              <a:rPr lang="en-US" altLang="zh-CN" dirty="0"/>
              <a:t>Brent </a:t>
            </a:r>
            <a:r>
              <a:rPr lang="en-US" altLang="zh-CN" dirty="0" err="1"/>
              <a:t>Mittelstadt</a:t>
            </a:r>
            <a:r>
              <a:rPr lang="en-US" altLang="zh-CN" dirty="0"/>
              <a:t> (2019) brought up his suggestions for future ethical AI:</a:t>
            </a:r>
          </a:p>
          <a:p>
            <a:endParaRPr lang="en-US" altLang="zh-CN" dirty="0"/>
          </a:p>
          <a:p>
            <a:pPr marL="285750" indent="-285750">
              <a:buFont typeface="Wingdings" panose="05000000000000000000" pitchFamily="2" charset="2"/>
              <a:buChar char="p"/>
            </a:pPr>
            <a:r>
              <a:rPr lang="en-US" altLang="zh-CN" dirty="0"/>
              <a:t>Clearly define sustainable pathways to impact.</a:t>
            </a:r>
          </a:p>
          <a:p>
            <a:pPr marL="285750" indent="-285750">
              <a:buFont typeface="Wingdings" panose="05000000000000000000" pitchFamily="2" charset="2"/>
              <a:buChar char="p"/>
            </a:pPr>
            <a:r>
              <a:rPr lang="en-US" altLang="zh-CN" dirty="0"/>
              <a:t>Support bottom-up AI </a:t>
            </a:r>
            <a:r>
              <a:rPr lang="en-US" altLang="zh-CN" dirty="0" err="1"/>
              <a:t>thics</a:t>
            </a:r>
            <a:r>
              <a:rPr lang="en-US" altLang="zh-CN" dirty="0"/>
              <a:t> in the private sector.</a:t>
            </a:r>
          </a:p>
          <a:p>
            <a:pPr marL="285750" indent="-285750">
              <a:buFont typeface="Wingdings" panose="05000000000000000000" pitchFamily="2" charset="2"/>
              <a:buChar char="p"/>
            </a:pPr>
            <a:r>
              <a:rPr lang="en-US" altLang="zh-CN" dirty="0"/>
              <a:t>License developers of high-risk AI.</a:t>
            </a:r>
          </a:p>
          <a:p>
            <a:pPr marL="285750" indent="-285750">
              <a:buFont typeface="Wingdings" panose="05000000000000000000" pitchFamily="2" charset="2"/>
              <a:buChar char="p"/>
            </a:pPr>
            <a:r>
              <a:rPr lang="en-US" altLang="zh-CN" dirty="0"/>
              <a:t>Shift from professional ethics to organizational ethics.</a:t>
            </a:r>
          </a:p>
          <a:p>
            <a:pPr marL="285750" indent="-285750">
              <a:buFont typeface="Wingdings" panose="05000000000000000000" pitchFamily="2" charset="2"/>
              <a:buChar char="p"/>
            </a:pPr>
            <a:r>
              <a:rPr lang="en-US" altLang="zh-CN" dirty="0"/>
              <a:t>Pursue ethics as a process, not technological solutionism.</a:t>
            </a:r>
          </a:p>
        </p:txBody>
      </p:sp>
    </p:spTree>
    <p:extLst>
      <p:ext uri="{BB962C8B-B14F-4D97-AF65-F5344CB8AC3E}">
        <p14:creationId xmlns:p14="http://schemas.microsoft.com/office/powerpoint/2010/main" val="2730520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1618FA-99AD-0BD2-38CA-16E87BC5155D}"/>
              </a:ext>
            </a:extLst>
          </p:cNvPr>
          <p:cNvSpPr>
            <a:spLocks noGrp="1"/>
          </p:cNvSpPr>
          <p:nvPr>
            <p:ph type="title"/>
          </p:nvPr>
        </p:nvSpPr>
        <p:spPr/>
        <p:txBody>
          <a:bodyPr/>
          <a:lstStyle/>
          <a:p>
            <a:r>
              <a:rPr lang="en-US" altLang="zh-CN" dirty="0"/>
              <a:t>Reference</a:t>
            </a:r>
            <a:endParaRPr lang="zh-CN" altLang="en-US" dirty="0"/>
          </a:p>
        </p:txBody>
      </p:sp>
      <p:sp>
        <p:nvSpPr>
          <p:cNvPr id="3" name="内容占位符 2">
            <a:extLst>
              <a:ext uri="{FF2B5EF4-FFF2-40B4-BE49-F238E27FC236}">
                <a16:creationId xmlns:a16="http://schemas.microsoft.com/office/drawing/2014/main" id="{35EF19BE-F2F9-C0AC-EBC4-8F4D02582FC4}"/>
              </a:ext>
            </a:extLst>
          </p:cNvPr>
          <p:cNvSpPr>
            <a:spLocks noGrp="1"/>
          </p:cNvSpPr>
          <p:nvPr>
            <p:ph idx="1"/>
          </p:nvPr>
        </p:nvSpPr>
        <p:spPr/>
        <p:txBody>
          <a:bodyPr/>
          <a:lstStyle/>
          <a:p>
            <a:pPr algn="l"/>
            <a:r>
              <a:rPr lang="en-US" altLang="zh-CN" sz="1600" b="0" i="0" dirty="0" err="1">
                <a:solidFill>
                  <a:srgbClr val="000000"/>
                </a:solidFill>
                <a:effectLst/>
                <a:latin typeface="Times New Roman" panose="02020603050405020304" pitchFamily="18" charset="0"/>
                <a:cs typeface="Times New Roman" panose="02020603050405020304" pitchFamily="18" charset="0"/>
              </a:rPr>
              <a:t>Mittelstadt</a:t>
            </a:r>
            <a:r>
              <a:rPr lang="en-US" altLang="zh-CN" sz="1600" b="0" i="0" dirty="0">
                <a:solidFill>
                  <a:srgbClr val="000000"/>
                </a:solidFill>
                <a:effectLst/>
                <a:latin typeface="Times New Roman" panose="02020603050405020304" pitchFamily="18" charset="0"/>
                <a:cs typeface="Times New Roman" panose="02020603050405020304" pitchFamily="18" charset="0"/>
              </a:rPr>
              <a:t>, B. (2019). </a:t>
            </a:r>
            <a:r>
              <a:rPr lang="en-US" altLang="zh-CN" sz="1600" b="0" i="1" dirty="0">
                <a:solidFill>
                  <a:srgbClr val="000000"/>
                </a:solidFill>
                <a:effectLst/>
                <a:latin typeface="Times New Roman" panose="02020603050405020304" pitchFamily="18" charset="0"/>
                <a:cs typeface="Times New Roman" panose="02020603050405020304" pitchFamily="18" charset="0"/>
              </a:rPr>
              <a:t>Principles alone cannot guarantee ethical AI. Nature Machine Intelligence, 1(11), 501–507.</a:t>
            </a:r>
            <a:r>
              <a:rPr lang="en-US" altLang="zh-CN" sz="1600" b="0" i="0" dirty="0">
                <a:solidFill>
                  <a:srgbClr val="000000"/>
                </a:solidFill>
                <a:effectLst/>
                <a:latin typeface="Times New Roman" panose="02020603050405020304" pitchFamily="18" charset="0"/>
                <a:cs typeface="Times New Roman" panose="02020603050405020304" pitchFamily="18" charset="0"/>
              </a:rPr>
              <a:t> doi:10.1038/s42256-019-0114-4 </a:t>
            </a:r>
          </a:p>
          <a:p>
            <a:pPr algn="l"/>
            <a:r>
              <a:rPr lang="en-US" altLang="zh-CN" sz="1600" b="0" i="0" dirty="0">
                <a:solidFill>
                  <a:srgbClr val="000000"/>
                </a:solidFill>
                <a:effectLst/>
                <a:latin typeface="Times New Roman" panose="02020603050405020304" pitchFamily="18" charset="0"/>
                <a:cs typeface="Times New Roman" panose="02020603050405020304" pitchFamily="18" charset="0"/>
              </a:rPr>
              <a:t>Lauer, D. (2020). </a:t>
            </a:r>
            <a:r>
              <a:rPr lang="en-US" altLang="zh-CN" sz="1600" b="0" i="1" dirty="0">
                <a:solidFill>
                  <a:srgbClr val="000000"/>
                </a:solidFill>
                <a:effectLst/>
                <a:latin typeface="Times New Roman" panose="02020603050405020304" pitchFamily="18" charset="0"/>
                <a:cs typeface="Times New Roman" panose="02020603050405020304" pitchFamily="18" charset="0"/>
              </a:rPr>
              <a:t>You cannot have AI ethics without ethics. AI and Ethics.</a:t>
            </a:r>
            <a:r>
              <a:rPr lang="en-US" altLang="zh-CN" sz="1600" b="0" i="0" dirty="0">
                <a:solidFill>
                  <a:srgbClr val="000000"/>
                </a:solidFill>
                <a:effectLst/>
                <a:latin typeface="Times New Roman" panose="02020603050405020304" pitchFamily="18" charset="0"/>
                <a:cs typeface="Times New Roman" panose="02020603050405020304" pitchFamily="18" charset="0"/>
              </a:rPr>
              <a:t> doi:10.1007/s43681-020-00013-4</a:t>
            </a:r>
          </a:p>
          <a:p>
            <a:pPr algn="l"/>
            <a:r>
              <a:rPr lang="en-US" altLang="zh-CN" sz="1600" b="0" i="0" dirty="0">
                <a:solidFill>
                  <a:srgbClr val="000000"/>
                </a:solidFill>
                <a:effectLst/>
                <a:latin typeface="Times New Roman" panose="02020603050405020304" pitchFamily="18" charset="0"/>
                <a:cs typeface="Times New Roman" panose="02020603050405020304" pitchFamily="18" charset="0"/>
              </a:rPr>
              <a:t>Jobin, A., </a:t>
            </a:r>
            <a:r>
              <a:rPr lang="en-US" altLang="zh-CN" sz="1600" b="0" i="0" dirty="0" err="1">
                <a:solidFill>
                  <a:srgbClr val="000000"/>
                </a:solidFill>
                <a:effectLst/>
                <a:latin typeface="Times New Roman" panose="02020603050405020304" pitchFamily="18" charset="0"/>
                <a:cs typeface="Times New Roman" panose="02020603050405020304" pitchFamily="18" charset="0"/>
              </a:rPr>
              <a:t>Ienca</a:t>
            </a:r>
            <a:r>
              <a:rPr lang="en-US" altLang="zh-CN" sz="1600" b="0" i="0" dirty="0">
                <a:solidFill>
                  <a:srgbClr val="000000"/>
                </a:solidFill>
                <a:effectLst/>
                <a:latin typeface="Times New Roman" panose="02020603050405020304" pitchFamily="18" charset="0"/>
                <a:cs typeface="Times New Roman" panose="02020603050405020304" pitchFamily="18" charset="0"/>
              </a:rPr>
              <a:t>, M., &amp; </a:t>
            </a:r>
            <a:r>
              <a:rPr lang="en-US" altLang="zh-CN" sz="1600" b="0" i="0" dirty="0" err="1">
                <a:solidFill>
                  <a:srgbClr val="000000"/>
                </a:solidFill>
                <a:effectLst/>
                <a:latin typeface="Times New Roman" panose="02020603050405020304" pitchFamily="18" charset="0"/>
                <a:cs typeface="Times New Roman" panose="02020603050405020304" pitchFamily="18" charset="0"/>
              </a:rPr>
              <a:t>Vayena</a:t>
            </a:r>
            <a:r>
              <a:rPr lang="en-US" altLang="zh-CN" sz="1600" b="0" i="0" dirty="0">
                <a:solidFill>
                  <a:srgbClr val="000000"/>
                </a:solidFill>
                <a:effectLst/>
                <a:latin typeface="Times New Roman" panose="02020603050405020304" pitchFamily="18" charset="0"/>
                <a:cs typeface="Times New Roman" panose="02020603050405020304" pitchFamily="18" charset="0"/>
              </a:rPr>
              <a:t>, E. (2019). </a:t>
            </a:r>
            <a:r>
              <a:rPr lang="en-US" altLang="zh-CN" sz="1600" b="0" i="1" dirty="0">
                <a:solidFill>
                  <a:srgbClr val="000000"/>
                </a:solidFill>
                <a:effectLst/>
                <a:latin typeface="Times New Roman" panose="02020603050405020304" pitchFamily="18" charset="0"/>
                <a:cs typeface="Times New Roman" panose="02020603050405020304" pitchFamily="18" charset="0"/>
              </a:rPr>
              <a:t>The global landscape of AI ethics guidelines. Nature Machine Intelligence.</a:t>
            </a:r>
            <a:r>
              <a:rPr lang="en-US" altLang="zh-CN" sz="1600" b="0" i="0" dirty="0">
                <a:solidFill>
                  <a:srgbClr val="000000"/>
                </a:solidFill>
                <a:effectLst/>
                <a:latin typeface="Times New Roman" panose="02020603050405020304" pitchFamily="18" charset="0"/>
                <a:cs typeface="Times New Roman" panose="02020603050405020304" pitchFamily="18" charset="0"/>
              </a:rPr>
              <a:t> doi:10.1038/s42256-019-0088-2</a:t>
            </a:r>
            <a:endParaRPr lang="en-US" altLang="zh-CN" sz="1800" dirty="0">
              <a:solidFill>
                <a:srgbClr val="000000"/>
              </a:solidFill>
              <a:latin typeface="Times New Roman" panose="02020603050405020304" pitchFamily="18" charset="0"/>
              <a:cs typeface="Times New Roman" panose="02020603050405020304" pitchFamily="18" charset="0"/>
            </a:endParaRPr>
          </a:p>
          <a:p>
            <a:pPr algn="l"/>
            <a:r>
              <a:rPr lang="en-US" altLang="zh-CN" sz="1600" b="0" i="0" dirty="0" err="1">
                <a:solidFill>
                  <a:srgbClr val="000000"/>
                </a:solidFill>
                <a:effectLst/>
                <a:latin typeface="Times New Roman" panose="02020603050405020304" pitchFamily="18" charset="0"/>
                <a:cs typeface="Times New Roman" panose="02020603050405020304" pitchFamily="18" charset="0"/>
              </a:rPr>
              <a:t>Hagendorff</a:t>
            </a:r>
            <a:r>
              <a:rPr lang="en-US" altLang="zh-CN" sz="1600" b="0" i="0" dirty="0">
                <a:solidFill>
                  <a:srgbClr val="000000"/>
                </a:solidFill>
                <a:effectLst/>
                <a:latin typeface="Times New Roman" panose="02020603050405020304" pitchFamily="18" charset="0"/>
                <a:cs typeface="Times New Roman" panose="02020603050405020304" pitchFamily="18" charset="0"/>
              </a:rPr>
              <a:t>, T. (2020). </a:t>
            </a:r>
            <a:r>
              <a:rPr lang="en-US" altLang="zh-CN" sz="1600" b="0" i="1" dirty="0">
                <a:solidFill>
                  <a:srgbClr val="000000"/>
                </a:solidFill>
                <a:effectLst/>
                <a:latin typeface="Times New Roman" panose="02020603050405020304" pitchFamily="18" charset="0"/>
                <a:cs typeface="Times New Roman" panose="02020603050405020304" pitchFamily="18" charset="0"/>
              </a:rPr>
              <a:t>The Ethics of AI Ethics: An Evaluation of Guidelines. Minds and Machines.</a:t>
            </a:r>
            <a:r>
              <a:rPr lang="en-US" altLang="zh-CN" sz="1600" b="0" i="0" dirty="0">
                <a:solidFill>
                  <a:srgbClr val="000000"/>
                </a:solidFill>
                <a:effectLst/>
                <a:latin typeface="Times New Roman" panose="02020603050405020304" pitchFamily="18" charset="0"/>
                <a:cs typeface="Times New Roman" panose="02020603050405020304" pitchFamily="18" charset="0"/>
              </a:rPr>
              <a:t> doi:10.1007/s11023-020-09517-8 </a:t>
            </a:r>
            <a:endParaRPr lang="en-US" altLang="zh-CN" sz="1800" b="0" i="0" dirty="0">
              <a:solidFill>
                <a:srgbClr val="000000"/>
              </a:solidFill>
              <a:effectLst/>
              <a:latin typeface="Times New Roman" panose="02020603050405020304" pitchFamily="18" charset="0"/>
              <a:cs typeface="Times New Roman" panose="02020603050405020304" pitchFamily="18" charset="0"/>
            </a:endParaRPr>
          </a:p>
          <a:p>
            <a:pPr algn="l"/>
            <a:r>
              <a:rPr lang="en-US" altLang="zh-CN" sz="1600" b="0" i="0" dirty="0">
                <a:solidFill>
                  <a:srgbClr val="000000"/>
                </a:solidFill>
                <a:effectLst/>
                <a:latin typeface="Times New Roman" panose="02020603050405020304" pitchFamily="18" charset="0"/>
                <a:cs typeface="Times New Roman" panose="02020603050405020304" pitchFamily="18" charset="0"/>
              </a:rPr>
              <a:t>Forbes, K. (2021). </a:t>
            </a:r>
            <a:r>
              <a:rPr lang="en-US" altLang="zh-CN" sz="1600" b="0" i="1" dirty="0">
                <a:solidFill>
                  <a:srgbClr val="000000"/>
                </a:solidFill>
                <a:effectLst/>
                <a:latin typeface="Times New Roman" panose="02020603050405020304" pitchFamily="18" charset="0"/>
                <a:cs typeface="Times New Roman" panose="02020603050405020304" pitchFamily="18" charset="0"/>
              </a:rPr>
              <a:t>Opening the path to ethics in artificial intelligence. AI and Ethics, 1(3), 297–300.</a:t>
            </a:r>
            <a:r>
              <a:rPr lang="en-US" altLang="zh-CN" sz="1600" b="0" i="0" dirty="0">
                <a:solidFill>
                  <a:srgbClr val="000000"/>
                </a:solidFill>
                <a:effectLst/>
                <a:latin typeface="Times New Roman" panose="02020603050405020304" pitchFamily="18" charset="0"/>
                <a:cs typeface="Times New Roman" panose="02020603050405020304" pitchFamily="18" charset="0"/>
              </a:rPr>
              <a:t> doi:10.1007/s43681-020-00031-2 </a:t>
            </a:r>
            <a:endParaRPr lang="en-US" altLang="zh-CN" sz="1800" b="0" i="0" dirty="0">
              <a:solidFill>
                <a:srgbClr val="000000"/>
              </a:solidFill>
              <a:effectLst/>
              <a:latin typeface="Times New Roman" panose="02020603050405020304" pitchFamily="18" charset="0"/>
              <a:cs typeface="Times New Roman" panose="02020603050405020304" pitchFamily="18" charset="0"/>
            </a:endParaRPr>
          </a:p>
          <a:p>
            <a:pPr algn="l"/>
            <a:endParaRPr lang="en-US" altLang="zh-CN" sz="1600" b="0" i="0" dirty="0">
              <a:solidFill>
                <a:srgbClr val="000000"/>
              </a:solidFill>
              <a:effectLst/>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648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9B0FDC-A54A-2C41-9F77-87CF203DB78D}"/>
              </a:ext>
            </a:extLst>
          </p:cNvPr>
          <p:cNvSpPr>
            <a:spLocks noGrp="1"/>
          </p:cNvSpPr>
          <p:nvPr>
            <p:ph type="ctrTitle"/>
          </p:nvPr>
        </p:nvSpPr>
        <p:spPr/>
        <p:txBody>
          <a:bodyPr>
            <a:normAutofit/>
          </a:bodyPr>
          <a:lstStyle/>
          <a:p>
            <a:r>
              <a:rPr kumimoji="1" lang="en-US" altLang="ja-JP" sz="5400" dirty="0"/>
              <a:t>ELSI about Generative AI</a:t>
            </a:r>
            <a:endParaRPr kumimoji="1" lang="ja-JP" altLang="en-US" sz="5400"/>
          </a:p>
        </p:txBody>
      </p:sp>
      <p:sp>
        <p:nvSpPr>
          <p:cNvPr id="3" name="字幕 2">
            <a:extLst>
              <a:ext uri="{FF2B5EF4-FFF2-40B4-BE49-F238E27FC236}">
                <a16:creationId xmlns:a16="http://schemas.microsoft.com/office/drawing/2014/main" id="{7F467227-9AAA-2E87-8FB7-446E5E789B4E}"/>
              </a:ext>
            </a:extLst>
          </p:cNvPr>
          <p:cNvSpPr>
            <a:spLocks noGrp="1"/>
          </p:cNvSpPr>
          <p:nvPr>
            <p:ph type="subTitle" idx="1"/>
          </p:nvPr>
        </p:nvSpPr>
        <p:spPr/>
        <p:txBody>
          <a:bodyPr/>
          <a:lstStyle/>
          <a:p>
            <a:r>
              <a:rPr kumimoji="1" lang="en-US" altLang="ja-JP" dirty="0"/>
              <a:t>Yu Ohki</a:t>
            </a:r>
            <a:endParaRPr kumimoji="1" lang="ja-JP" altLang="en-US"/>
          </a:p>
        </p:txBody>
      </p:sp>
    </p:spTree>
    <p:extLst>
      <p:ext uri="{BB962C8B-B14F-4D97-AF65-F5344CB8AC3E}">
        <p14:creationId xmlns:p14="http://schemas.microsoft.com/office/powerpoint/2010/main" val="3974020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0F9E31-8EA2-D3D5-50E5-A3F499E65A9D}"/>
              </a:ext>
            </a:extLst>
          </p:cNvPr>
          <p:cNvSpPr>
            <a:spLocks noGrp="1"/>
          </p:cNvSpPr>
          <p:nvPr>
            <p:ph type="title"/>
          </p:nvPr>
        </p:nvSpPr>
        <p:spPr/>
        <p:txBody>
          <a:bodyPr/>
          <a:lstStyle/>
          <a:p>
            <a:r>
              <a:rPr kumimoji="1" lang="en-US" altLang="ja-JP" dirty="0"/>
              <a:t>Introduction</a:t>
            </a:r>
            <a:endParaRPr kumimoji="1" lang="ja-JP" altLang="en-US"/>
          </a:p>
        </p:txBody>
      </p:sp>
      <p:sp>
        <p:nvSpPr>
          <p:cNvPr id="3" name="コンテンツ プレースホルダー 2">
            <a:extLst>
              <a:ext uri="{FF2B5EF4-FFF2-40B4-BE49-F238E27FC236}">
                <a16:creationId xmlns:a16="http://schemas.microsoft.com/office/drawing/2014/main" id="{729AF41C-CF3A-5EC4-A1EF-C12026AECF7D}"/>
              </a:ext>
            </a:extLst>
          </p:cNvPr>
          <p:cNvSpPr>
            <a:spLocks noGrp="1"/>
          </p:cNvSpPr>
          <p:nvPr>
            <p:ph idx="1"/>
          </p:nvPr>
        </p:nvSpPr>
        <p:spPr/>
        <p:txBody>
          <a:bodyPr/>
          <a:lstStyle/>
          <a:p>
            <a:r>
              <a:rPr kumimoji="1" lang="en-US" altLang="ja-JP" dirty="0"/>
              <a:t>Osaka University’s ELSI center published a note on ELSI regarding generative AI in April.</a:t>
            </a:r>
          </a:p>
          <a:p>
            <a:pPr lvl="1"/>
            <a:r>
              <a:rPr kumimoji="1" lang="ja-JP" altLang="en-US"/>
              <a:t>カテライ・アメリア</a:t>
            </a:r>
            <a:r>
              <a:rPr kumimoji="1" lang="en-US" altLang="ja-JP" dirty="0"/>
              <a:t> et al. (2023). </a:t>
            </a:r>
            <a:r>
              <a:rPr kumimoji="1" lang="ja-JP" altLang="en-US"/>
              <a:t>生成</a:t>
            </a:r>
            <a:r>
              <a:rPr kumimoji="1" lang="en-US" altLang="ja-JP" dirty="0"/>
              <a:t>AI(Generative AI)</a:t>
            </a:r>
            <a:r>
              <a:rPr kumimoji="1" lang="ja-JP" altLang="en-US"/>
              <a:t>の倫理的・法的・社会的課題</a:t>
            </a:r>
            <a:r>
              <a:rPr kumimoji="1" lang="en-US" altLang="ja-JP" dirty="0"/>
              <a:t>(ELSI)</a:t>
            </a:r>
            <a:r>
              <a:rPr kumimoji="1" lang="ja-JP" altLang="en-US"/>
              <a:t>論点の概観</a:t>
            </a:r>
            <a:r>
              <a:rPr kumimoji="1" lang="en-US" altLang="ja-JP" dirty="0"/>
              <a:t>. ELSI Note, 26. </a:t>
            </a:r>
            <a:r>
              <a:rPr kumimoji="1" lang="en-US" altLang="ja-JP" dirty="0" err="1"/>
              <a:t>doi</a:t>
            </a:r>
            <a:r>
              <a:rPr kumimoji="1" lang="en-US" altLang="ja-JP" dirty="0"/>
              <a:t>: 10.18910/90926</a:t>
            </a:r>
          </a:p>
          <a:p>
            <a:r>
              <a:rPr lang="en" altLang="ja-JP" dirty="0"/>
              <a:t>ELSI stands for Ethical, Legal, and Social Issues, and it encompasses all the issues related to the implementation of emerging technologies, excluding technical considerations.</a:t>
            </a:r>
          </a:p>
          <a:p>
            <a:r>
              <a:rPr lang="en" altLang="ja-JP" dirty="0"/>
              <a:t>Following the note on generative AI, I report various problems related to </a:t>
            </a:r>
            <a:r>
              <a:rPr lang="en" altLang="ja-JP" dirty="0" err="1"/>
              <a:t>ChatGPT</a:t>
            </a:r>
            <a:r>
              <a:rPr lang="en" altLang="ja-JP" dirty="0"/>
              <a:t>.</a:t>
            </a:r>
            <a:endParaRPr kumimoji="1" lang="ja-JP" altLang="en-US"/>
          </a:p>
        </p:txBody>
      </p:sp>
    </p:spTree>
    <p:extLst>
      <p:ext uri="{BB962C8B-B14F-4D97-AF65-F5344CB8AC3E}">
        <p14:creationId xmlns:p14="http://schemas.microsoft.com/office/powerpoint/2010/main" val="2997658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DCB28C-807A-A83D-9326-6ED6B4C07457}"/>
              </a:ext>
            </a:extLst>
          </p:cNvPr>
          <p:cNvSpPr>
            <a:spLocks noGrp="1"/>
          </p:cNvSpPr>
          <p:nvPr>
            <p:ph type="title"/>
          </p:nvPr>
        </p:nvSpPr>
        <p:spPr/>
        <p:txBody>
          <a:bodyPr/>
          <a:lstStyle/>
          <a:p>
            <a:r>
              <a:rPr kumimoji="1" lang="en-US" altLang="ja-JP" dirty="0"/>
              <a:t>Issues of Text-to-Text AI</a:t>
            </a:r>
            <a:endParaRPr kumimoji="1" lang="ja-JP" altLang="en-US"/>
          </a:p>
        </p:txBody>
      </p:sp>
      <p:sp>
        <p:nvSpPr>
          <p:cNvPr id="3" name="コンテンツ プレースホルダー 2">
            <a:extLst>
              <a:ext uri="{FF2B5EF4-FFF2-40B4-BE49-F238E27FC236}">
                <a16:creationId xmlns:a16="http://schemas.microsoft.com/office/drawing/2014/main" id="{D5941208-2EE9-5FD1-D15F-1D299E9BA60D}"/>
              </a:ext>
            </a:extLst>
          </p:cNvPr>
          <p:cNvSpPr>
            <a:spLocks noGrp="1"/>
          </p:cNvSpPr>
          <p:nvPr>
            <p:ph idx="1"/>
          </p:nvPr>
        </p:nvSpPr>
        <p:spPr/>
        <p:txBody>
          <a:bodyPr>
            <a:normAutofit/>
          </a:bodyPr>
          <a:lstStyle/>
          <a:p>
            <a:r>
              <a:rPr lang="en" altLang="ja-JP" dirty="0"/>
              <a:t>As literature providing an overview of the overall potential risks of text generation AI, two notable examples are the work by </a:t>
            </a:r>
            <a:r>
              <a:rPr lang="en" altLang="ja-JP" dirty="0" err="1"/>
              <a:t>Weidinger</a:t>
            </a:r>
            <a:r>
              <a:rPr lang="en" altLang="ja-JP" dirty="0"/>
              <a:t> et al. (2021) and </a:t>
            </a:r>
            <a:r>
              <a:rPr lang="en" altLang="ja-JP" dirty="0" err="1"/>
              <a:t>OpenAI's</a:t>
            </a:r>
            <a:r>
              <a:rPr lang="en" altLang="ja-JP" dirty="0"/>
              <a:t> "System Cards” (2023).</a:t>
            </a:r>
          </a:p>
          <a:p>
            <a:r>
              <a:rPr kumimoji="1" lang="en-US" altLang="ja-JP" dirty="0" err="1"/>
              <a:t>Weidinger</a:t>
            </a:r>
            <a:r>
              <a:rPr kumimoji="1" lang="en-US" altLang="ja-JP" dirty="0"/>
              <a:t> et al. classified ethical and social risks into six categories.</a:t>
            </a:r>
          </a:p>
          <a:p>
            <a:pPr lvl="1"/>
            <a:r>
              <a:rPr kumimoji="1" lang="en" altLang="ja-JP" dirty="0"/>
              <a:t>Discrimination, Exclusion and Toxicity</a:t>
            </a:r>
          </a:p>
          <a:p>
            <a:pPr lvl="1"/>
            <a:r>
              <a:rPr kumimoji="1" lang="en" altLang="ja-JP" dirty="0"/>
              <a:t>Information Hazards, </a:t>
            </a:r>
          </a:p>
          <a:p>
            <a:pPr lvl="1"/>
            <a:r>
              <a:rPr kumimoji="1" lang="en" altLang="ja-JP" dirty="0"/>
              <a:t>Misinformation Harms, </a:t>
            </a:r>
          </a:p>
          <a:p>
            <a:pPr lvl="1"/>
            <a:r>
              <a:rPr kumimoji="1" lang="en" altLang="ja-JP" dirty="0"/>
              <a:t>Malicious Uses, </a:t>
            </a:r>
          </a:p>
          <a:p>
            <a:pPr lvl="1"/>
            <a:r>
              <a:rPr kumimoji="1" lang="en" altLang="ja-JP" dirty="0"/>
              <a:t>Human-Computer Interaction Harms</a:t>
            </a:r>
          </a:p>
          <a:p>
            <a:pPr lvl="1"/>
            <a:r>
              <a:rPr kumimoji="1" lang="en" altLang="ja-JP" dirty="0"/>
              <a:t>Automation, Access, and Environmental Harms.</a:t>
            </a:r>
          </a:p>
          <a:p>
            <a:r>
              <a:rPr kumimoji="1" lang="en" altLang="ja-JP" dirty="0"/>
              <a:t>Open AI released the titled “GPT-4 System Card” on </a:t>
            </a:r>
            <a:r>
              <a:rPr kumimoji="1" lang="en" altLang="ja-JP" dirty="0" err="1"/>
              <a:t>Marcn</a:t>
            </a:r>
            <a:r>
              <a:rPr kumimoji="1" lang="en" altLang="ja-JP" dirty="0"/>
              <a:t> 23</a:t>
            </a:r>
            <a:r>
              <a:rPr kumimoji="1" lang="en" altLang="ja-JP" baseline="30000" dirty="0"/>
              <a:t>rd</a:t>
            </a:r>
            <a:r>
              <a:rPr kumimoji="1" lang="en" altLang="ja-JP" dirty="0"/>
              <a:t>, 2023 and raise 12 safety concerns related to GPT-4 and </a:t>
            </a:r>
            <a:r>
              <a:rPr lang="en" altLang="ja-JP" dirty="0"/>
              <a:t>quantitatively assessed improvements comparing the developmental stage of GPT-4 (GPT-4-early) to the fine-tuned public release version of GPT-4 (GPT-4-launch).</a:t>
            </a:r>
            <a:endParaRPr kumimoji="1" lang="en" altLang="ja-JP" dirty="0"/>
          </a:p>
        </p:txBody>
      </p:sp>
    </p:spTree>
    <p:extLst>
      <p:ext uri="{BB962C8B-B14F-4D97-AF65-F5344CB8AC3E}">
        <p14:creationId xmlns:p14="http://schemas.microsoft.com/office/powerpoint/2010/main" val="419288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08AE5C-A14A-6C0F-5E01-6CA48EE759F2}"/>
              </a:ext>
            </a:extLst>
          </p:cNvPr>
          <p:cNvSpPr>
            <a:spLocks noGrp="1"/>
          </p:cNvSpPr>
          <p:nvPr>
            <p:ph type="title"/>
          </p:nvPr>
        </p:nvSpPr>
        <p:spPr/>
        <p:txBody>
          <a:bodyPr/>
          <a:lstStyle/>
          <a:p>
            <a:r>
              <a:rPr lang="en" altLang="ja-JP" dirty="0"/>
              <a:t>The problems that </a:t>
            </a:r>
            <a:r>
              <a:rPr lang="en" altLang="ja-JP" dirty="0" err="1"/>
              <a:t>OpenAI</a:t>
            </a:r>
            <a:r>
              <a:rPr lang="en" altLang="ja-JP" dirty="0"/>
              <a:t> recognizes with GPT-4 (1)</a:t>
            </a:r>
            <a:endParaRPr kumimoji="1" lang="ja-JP" altLang="en-US"/>
          </a:p>
        </p:txBody>
      </p:sp>
      <p:sp>
        <p:nvSpPr>
          <p:cNvPr id="3" name="コンテンツ プレースホルダー 2">
            <a:extLst>
              <a:ext uri="{FF2B5EF4-FFF2-40B4-BE49-F238E27FC236}">
                <a16:creationId xmlns:a16="http://schemas.microsoft.com/office/drawing/2014/main" id="{2AE1308F-8093-AC1A-ACFA-1D7A849B0C89}"/>
              </a:ext>
            </a:extLst>
          </p:cNvPr>
          <p:cNvSpPr>
            <a:spLocks noGrp="1"/>
          </p:cNvSpPr>
          <p:nvPr>
            <p:ph idx="1"/>
          </p:nvPr>
        </p:nvSpPr>
        <p:spPr/>
        <p:txBody>
          <a:bodyPr>
            <a:normAutofit fontScale="85000" lnSpcReduction="10000"/>
          </a:bodyPr>
          <a:lstStyle/>
          <a:p>
            <a:r>
              <a:rPr kumimoji="1" lang="en-US" altLang="ja-JP" dirty="0"/>
              <a:t>Hallucinations </a:t>
            </a:r>
          </a:p>
          <a:p>
            <a:pPr lvl="1"/>
            <a:r>
              <a:rPr lang="en" altLang="ja-JP" dirty="0"/>
              <a:t>The risk of generating meaningless or false content that appears to be true.</a:t>
            </a:r>
            <a:endParaRPr kumimoji="1" lang="en-US" altLang="ja-JP" dirty="0"/>
          </a:p>
          <a:p>
            <a:r>
              <a:rPr kumimoji="1" lang="en-US" altLang="ja-JP" dirty="0"/>
              <a:t>Harmful content</a:t>
            </a:r>
          </a:p>
          <a:p>
            <a:pPr lvl="1"/>
            <a:r>
              <a:rPr lang="en" altLang="ja-JP" dirty="0"/>
              <a:t>The capability to generate content that can be used to spread hate speech, discriminatory language, incite violence, promote false narratives, exploit individuals, and so on.</a:t>
            </a:r>
            <a:endParaRPr kumimoji="1" lang="en-US" altLang="ja-JP" dirty="0"/>
          </a:p>
          <a:p>
            <a:r>
              <a:rPr kumimoji="1" lang="en" altLang="ja-JP" dirty="0"/>
              <a:t>Harms of representation, allocation, and quality of service</a:t>
            </a:r>
          </a:p>
          <a:p>
            <a:pPr lvl="1"/>
            <a:r>
              <a:rPr lang="en" altLang="ja-JP" dirty="0"/>
              <a:t>The potential to amplify social biases and reinforce specific worldviews, particularly by reproducing harmful stereotypes and offensive content targeted at marginalized groups.</a:t>
            </a:r>
            <a:endParaRPr kumimoji="1" lang="en" altLang="ja-JP" dirty="0"/>
          </a:p>
          <a:p>
            <a:r>
              <a:rPr kumimoji="1" lang="en" altLang="ja-JP" dirty="0"/>
              <a:t>Disinformation and Influence Operations</a:t>
            </a:r>
          </a:p>
          <a:p>
            <a:pPr lvl="1"/>
            <a:r>
              <a:rPr kumimoji="1" lang="en" altLang="ja-JP" dirty="0"/>
              <a:t>The risk to be </a:t>
            </a:r>
            <a:r>
              <a:rPr lang="en" altLang="ja-JP" dirty="0"/>
              <a:t>utilized for generating misleading information due to its capability of creating realistic and targeted content.</a:t>
            </a:r>
            <a:endParaRPr kumimoji="1" lang="en" altLang="ja-JP" dirty="0"/>
          </a:p>
          <a:p>
            <a:r>
              <a:rPr kumimoji="1" lang="en" altLang="ja-JP" dirty="0"/>
              <a:t>Proliferation of Conventional and Unconventional Weapons</a:t>
            </a:r>
          </a:p>
          <a:p>
            <a:pPr lvl="1"/>
            <a:r>
              <a:rPr kumimoji="1" lang="en" altLang="ja-JP" dirty="0"/>
              <a:t>The concern to </a:t>
            </a:r>
            <a:r>
              <a:rPr lang="en" altLang="ja-JP" dirty="0"/>
              <a:t>lower the barriers to access information related to weapons proliferation, thus raising concerns about the spread of such sensitive knowledge. </a:t>
            </a:r>
          </a:p>
          <a:p>
            <a:r>
              <a:rPr kumimoji="1" lang="en" altLang="ja-JP" dirty="0"/>
              <a:t>Privacy</a:t>
            </a:r>
          </a:p>
          <a:p>
            <a:pPr lvl="1"/>
            <a:r>
              <a:rPr lang="en" altLang="ja-JP" dirty="0"/>
              <a:t>The risk to be utilized to extract personal information since the training data may contain publicly available information about individuals.</a:t>
            </a:r>
            <a:endParaRPr kumimoji="1" lang="en" altLang="ja-JP" dirty="0"/>
          </a:p>
          <a:p>
            <a:endParaRPr kumimoji="1" lang="ja-JP" altLang="en-US"/>
          </a:p>
        </p:txBody>
      </p:sp>
    </p:spTree>
    <p:extLst>
      <p:ext uri="{BB962C8B-B14F-4D97-AF65-F5344CB8AC3E}">
        <p14:creationId xmlns:p14="http://schemas.microsoft.com/office/powerpoint/2010/main" val="3220501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D3660B-AEFD-AE54-4180-326875BF390B}"/>
              </a:ext>
            </a:extLst>
          </p:cNvPr>
          <p:cNvSpPr>
            <a:spLocks noGrp="1"/>
          </p:cNvSpPr>
          <p:nvPr>
            <p:ph type="title"/>
          </p:nvPr>
        </p:nvSpPr>
        <p:spPr/>
        <p:txBody>
          <a:bodyPr/>
          <a:lstStyle/>
          <a:p>
            <a:r>
              <a:rPr lang="en" altLang="ja-JP" dirty="0"/>
              <a:t>The problems that </a:t>
            </a:r>
            <a:r>
              <a:rPr lang="en" altLang="ja-JP" dirty="0" err="1"/>
              <a:t>OpenAI</a:t>
            </a:r>
            <a:r>
              <a:rPr lang="en" altLang="ja-JP" dirty="0"/>
              <a:t> recognizes with GPT-4 (2)</a:t>
            </a:r>
            <a:endParaRPr kumimoji="1" lang="ja-JP" altLang="en-US"/>
          </a:p>
        </p:txBody>
      </p:sp>
      <p:sp>
        <p:nvSpPr>
          <p:cNvPr id="3" name="コンテンツ プレースホルダー 2">
            <a:extLst>
              <a:ext uri="{FF2B5EF4-FFF2-40B4-BE49-F238E27FC236}">
                <a16:creationId xmlns:a16="http://schemas.microsoft.com/office/drawing/2014/main" id="{B19F2E44-AD5A-176D-31B4-2BDDDAC32789}"/>
              </a:ext>
            </a:extLst>
          </p:cNvPr>
          <p:cNvSpPr>
            <a:spLocks noGrp="1"/>
          </p:cNvSpPr>
          <p:nvPr>
            <p:ph idx="1"/>
          </p:nvPr>
        </p:nvSpPr>
        <p:spPr/>
        <p:txBody>
          <a:bodyPr>
            <a:normAutofit fontScale="85000" lnSpcReduction="10000"/>
          </a:bodyPr>
          <a:lstStyle/>
          <a:p>
            <a:r>
              <a:rPr kumimoji="1" lang="en" altLang="ja-JP" dirty="0"/>
              <a:t>Cybersecurity</a:t>
            </a:r>
          </a:p>
          <a:p>
            <a:pPr lvl="1"/>
            <a:r>
              <a:rPr kumimoji="1" lang="en" altLang="ja-JP" dirty="0"/>
              <a:t>The risk to reduce the cost </a:t>
            </a:r>
            <a:r>
              <a:rPr lang="en" altLang="ja-JP" dirty="0"/>
              <a:t>of conducting cyber attacks due to the capabilities of GPT-4.</a:t>
            </a:r>
          </a:p>
          <a:p>
            <a:r>
              <a:rPr kumimoji="1" lang="en" altLang="ja-JP" dirty="0"/>
              <a:t>Potential for Risky Emergent Behaviors</a:t>
            </a:r>
          </a:p>
          <a:p>
            <a:pPr lvl="1"/>
            <a:r>
              <a:rPr lang="en" altLang="ja-JP" dirty="0"/>
              <a:t>The possibility of emerging new functionalities, such as the ability to create long-term plans, take actions based on those plans, seek power and resources, and accumulate them.</a:t>
            </a:r>
            <a:endParaRPr kumimoji="1" lang="en" altLang="ja-JP" dirty="0"/>
          </a:p>
          <a:p>
            <a:r>
              <a:rPr kumimoji="1" lang="en" altLang="ja-JP" dirty="0"/>
              <a:t>Interactions with other systems</a:t>
            </a:r>
          </a:p>
          <a:p>
            <a:pPr lvl="1"/>
            <a:r>
              <a:rPr lang="en" altLang="ja-JP" dirty="0"/>
              <a:t>The potential for malicious use when GPT-4 is combined with other systems, increasing the possibilities for nefarious applications.</a:t>
            </a:r>
            <a:endParaRPr kumimoji="1" lang="en" altLang="ja-JP" dirty="0"/>
          </a:p>
          <a:p>
            <a:r>
              <a:rPr kumimoji="1" lang="en" altLang="ja-JP" dirty="0"/>
              <a:t>Economic Impacts</a:t>
            </a:r>
          </a:p>
          <a:p>
            <a:pPr lvl="1"/>
            <a:r>
              <a:rPr lang="en" altLang="ja-JP" dirty="0"/>
              <a:t>The risk of worker displacement occurring as specific occupations become automatable, allowing for the potential replacement of human workers.</a:t>
            </a:r>
            <a:endParaRPr kumimoji="1" lang="en" altLang="ja-JP" dirty="0"/>
          </a:p>
          <a:p>
            <a:r>
              <a:rPr kumimoji="1" lang="en" altLang="ja-JP" dirty="0"/>
              <a:t>Acceleration</a:t>
            </a:r>
          </a:p>
          <a:p>
            <a:pPr lvl="1"/>
            <a:r>
              <a:rPr kumimoji="1" lang="en" altLang="ja-JP" dirty="0"/>
              <a:t>The concern that </a:t>
            </a:r>
            <a:r>
              <a:rPr lang="en" altLang="ja-JP" dirty="0"/>
              <a:t>technology development accelerates and competition intensifies, there could be a lowering of safety standards and the proliferation of "bad" norms or practices.</a:t>
            </a:r>
            <a:endParaRPr kumimoji="1" lang="en" altLang="ja-JP" dirty="0"/>
          </a:p>
          <a:p>
            <a:r>
              <a:rPr kumimoji="1" lang="en" altLang="ja-JP" dirty="0"/>
              <a:t>Overreliance</a:t>
            </a:r>
          </a:p>
          <a:p>
            <a:pPr lvl="1"/>
            <a:r>
              <a:rPr lang="en" altLang="ja-JP" dirty="0"/>
              <a:t>There is a risk of leading to excessive dependence, where individuals or systems become overly reliant on GPT-4.</a:t>
            </a:r>
            <a:endParaRPr kumimoji="1" lang="en" altLang="ja-JP" dirty="0"/>
          </a:p>
          <a:p>
            <a:pPr lvl="1"/>
            <a:endParaRPr kumimoji="1" lang="en" altLang="ja-JP" dirty="0"/>
          </a:p>
          <a:p>
            <a:endParaRPr kumimoji="1" lang="ja-JP" altLang="en-US"/>
          </a:p>
        </p:txBody>
      </p:sp>
    </p:spTree>
    <p:extLst>
      <p:ext uri="{BB962C8B-B14F-4D97-AF65-F5344CB8AC3E}">
        <p14:creationId xmlns:p14="http://schemas.microsoft.com/office/powerpoint/2010/main" val="3679367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BE0E07-C610-86E1-755D-4D8958D3C775}"/>
              </a:ext>
            </a:extLst>
          </p:cNvPr>
          <p:cNvSpPr>
            <a:spLocks noGrp="1"/>
          </p:cNvSpPr>
          <p:nvPr>
            <p:ph type="title"/>
          </p:nvPr>
        </p:nvSpPr>
        <p:spPr/>
        <p:txBody>
          <a:bodyPr/>
          <a:lstStyle/>
          <a:p>
            <a:r>
              <a:rPr kumimoji="1" lang="en-US" altLang="ja-JP" dirty="0"/>
              <a:t>The ELSI Issues </a:t>
            </a:r>
            <a:endParaRPr kumimoji="1" lang="ja-JP" altLang="en-US"/>
          </a:p>
        </p:txBody>
      </p:sp>
      <p:sp>
        <p:nvSpPr>
          <p:cNvPr id="3" name="コンテンツ プレースホルダー 2">
            <a:extLst>
              <a:ext uri="{FF2B5EF4-FFF2-40B4-BE49-F238E27FC236}">
                <a16:creationId xmlns:a16="http://schemas.microsoft.com/office/drawing/2014/main" id="{3F75E3F1-8A48-8C0D-4C16-F91987218BA3}"/>
              </a:ext>
            </a:extLst>
          </p:cNvPr>
          <p:cNvSpPr>
            <a:spLocks noGrp="1"/>
          </p:cNvSpPr>
          <p:nvPr>
            <p:ph idx="1"/>
          </p:nvPr>
        </p:nvSpPr>
        <p:spPr/>
        <p:txBody>
          <a:bodyPr/>
          <a:lstStyle/>
          <a:p>
            <a:r>
              <a:rPr kumimoji="1" lang="en-US" altLang="ja-JP" dirty="0"/>
              <a:t>Amelia et al. </a:t>
            </a:r>
            <a:r>
              <a:rPr lang="en" altLang="ja-JP" dirty="0"/>
              <a:t>classified the issues into six categories. </a:t>
            </a:r>
          </a:p>
          <a:p>
            <a:pPr lvl="1"/>
            <a:r>
              <a:rPr kumimoji="1" lang="en" altLang="ja-JP" b="1" dirty="0"/>
              <a:t>Data</a:t>
            </a:r>
          </a:p>
          <a:p>
            <a:pPr lvl="1"/>
            <a:r>
              <a:rPr kumimoji="1" lang="en" altLang="ja-JP" dirty="0"/>
              <a:t>Copyrights</a:t>
            </a:r>
          </a:p>
          <a:p>
            <a:pPr lvl="1"/>
            <a:r>
              <a:rPr kumimoji="1" lang="en" altLang="ja-JP" b="1" dirty="0"/>
              <a:t>Biases</a:t>
            </a:r>
          </a:p>
          <a:p>
            <a:pPr lvl="1"/>
            <a:r>
              <a:rPr kumimoji="1" lang="en-US" altLang="ja-JP" dirty="0"/>
              <a:t>Privacy and Security</a:t>
            </a:r>
          </a:p>
          <a:p>
            <a:pPr lvl="1"/>
            <a:r>
              <a:rPr kumimoji="1" lang="en-US" altLang="ja-JP" dirty="0"/>
              <a:t>Impacts of Information Environment</a:t>
            </a:r>
          </a:p>
          <a:p>
            <a:pPr lvl="1"/>
            <a:r>
              <a:rPr kumimoji="1" lang="en-US" altLang="ja-JP" dirty="0"/>
              <a:t>Impacts of Natural Environment</a:t>
            </a:r>
          </a:p>
          <a:p>
            <a:r>
              <a:rPr kumimoji="1" lang="en-US" altLang="ja-JP" dirty="0"/>
              <a:t>I picked two of </a:t>
            </a:r>
            <a:r>
              <a:rPr lang="en" altLang="ja-JP" dirty="0"/>
              <a:t>categories that with abundant descriptions.</a:t>
            </a:r>
            <a:endParaRPr kumimoji="1" lang="ja-JP" altLang="en-US"/>
          </a:p>
        </p:txBody>
      </p:sp>
    </p:spTree>
    <p:extLst>
      <p:ext uri="{BB962C8B-B14F-4D97-AF65-F5344CB8AC3E}">
        <p14:creationId xmlns:p14="http://schemas.microsoft.com/office/powerpoint/2010/main" val="2886995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24DF6F-CCF6-9946-C5C8-9974DB9EAB25}"/>
              </a:ext>
            </a:extLst>
          </p:cNvPr>
          <p:cNvSpPr>
            <a:spLocks noGrp="1"/>
          </p:cNvSpPr>
          <p:nvPr>
            <p:ph type="title"/>
          </p:nvPr>
        </p:nvSpPr>
        <p:spPr/>
        <p:txBody>
          <a:bodyPr/>
          <a:lstStyle/>
          <a:p>
            <a:r>
              <a:rPr kumimoji="1" lang="en-US" altLang="ja-JP" dirty="0"/>
              <a:t>Issues related to Data</a:t>
            </a:r>
            <a:endParaRPr kumimoji="1" lang="ja-JP" altLang="en-US"/>
          </a:p>
        </p:txBody>
      </p:sp>
      <p:sp>
        <p:nvSpPr>
          <p:cNvPr id="3" name="コンテンツ プレースホルダー 2">
            <a:extLst>
              <a:ext uri="{FF2B5EF4-FFF2-40B4-BE49-F238E27FC236}">
                <a16:creationId xmlns:a16="http://schemas.microsoft.com/office/drawing/2014/main" id="{325C3A81-8C29-FCCD-85D1-899C5F9FBD21}"/>
              </a:ext>
            </a:extLst>
          </p:cNvPr>
          <p:cNvSpPr>
            <a:spLocks noGrp="1"/>
          </p:cNvSpPr>
          <p:nvPr>
            <p:ph idx="1"/>
          </p:nvPr>
        </p:nvSpPr>
        <p:spPr/>
        <p:txBody>
          <a:bodyPr>
            <a:normAutofit fontScale="92500" lnSpcReduction="20000"/>
          </a:bodyPr>
          <a:lstStyle/>
          <a:p>
            <a:r>
              <a:rPr kumimoji="1" lang="en-US" altLang="ja-JP" dirty="0"/>
              <a:t>Transparency of training data</a:t>
            </a:r>
          </a:p>
          <a:p>
            <a:pPr lvl="1"/>
            <a:r>
              <a:rPr lang="en" altLang="ja-JP" dirty="0"/>
              <a:t>Bender et al. (2021) have highlighted the risk of "documentation debt" associated with large-scale language models (LLMs) that heavily rely on vast datasets. </a:t>
            </a:r>
          </a:p>
          <a:p>
            <a:pPr lvl="1"/>
            <a:r>
              <a:rPr lang="en" altLang="ja-JP" dirty="0"/>
              <a:t>Documentation debt refers to a situation where there is a lack of documentation or records regarding the dataset, making it practically impossible to retrospectively capture such information due to the sheer size of the dataset. </a:t>
            </a:r>
          </a:p>
          <a:p>
            <a:pPr lvl="1"/>
            <a:r>
              <a:rPr lang="en" altLang="ja-JP" dirty="0"/>
              <a:t>Without proper documentation and understanding of the characteristics of the training data, it becomes challenging to address both known and unknown issues effectively.</a:t>
            </a:r>
          </a:p>
          <a:p>
            <a:r>
              <a:rPr lang="en" altLang="ja-JP" dirty="0"/>
              <a:t>Exploitation of workers</a:t>
            </a:r>
          </a:p>
          <a:p>
            <a:pPr lvl="1"/>
            <a:r>
              <a:rPr lang="en" altLang="ja-JP" dirty="0"/>
              <a:t>TIME Magazine revealed on January 18, 2023, that </a:t>
            </a:r>
            <a:r>
              <a:rPr lang="en" altLang="ja-JP" dirty="0" err="1"/>
              <a:t>OpenAI</a:t>
            </a:r>
            <a:r>
              <a:rPr lang="en" altLang="ja-JP" dirty="0"/>
              <a:t> had subcontracted the task of removing harmful content from training data to Kenyan workers for a wage of less than $2 per hour.</a:t>
            </a:r>
          </a:p>
          <a:p>
            <a:pPr lvl="1"/>
            <a:r>
              <a:rPr lang="en" altLang="ja-JP" dirty="0"/>
              <a:t>Through their outsourcing partner in Kenya, Sama Corporation, </a:t>
            </a:r>
            <a:r>
              <a:rPr lang="en" altLang="ja-JP" dirty="0" err="1"/>
              <a:t>OpenAI</a:t>
            </a:r>
            <a:r>
              <a:rPr lang="en" altLang="ja-JP" dirty="0"/>
              <a:t> sent thousands of fragments of harmful text collected from the internet, which were then labeled by workers.</a:t>
            </a:r>
          </a:p>
          <a:p>
            <a:pPr lvl="1"/>
            <a:r>
              <a:rPr lang="en" altLang="ja-JP" dirty="0"/>
              <a:t> The nature of the work was mentally distressing, and due to the resulting psychological trauma experienced by the workers, all work for </a:t>
            </a:r>
            <a:r>
              <a:rPr lang="en" altLang="ja-JP" dirty="0" err="1"/>
              <a:t>OpenAI</a:t>
            </a:r>
            <a:r>
              <a:rPr lang="en" altLang="ja-JP" dirty="0"/>
              <a:t> was canceled in February 2022, eight months earlier than planned.</a:t>
            </a:r>
          </a:p>
          <a:p>
            <a:pPr lvl="1"/>
            <a:endParaRPr kumimoji="1" lang="ja-JP" altLang="en-US"/>
          </a:p>
        </p:txBody>
      </p:sp>
    </p:spTree>
    <p:extLst>
      <p:ext uri="{BB962C8B-B14F-4D97-AF65-F5344CB8AC3E}">
        <p14:creationId xmlns:p14="http://schemas.microsoft.com/office/powerpoint/2010/main" val="3790821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B77C97-B0E4-1C77-314F-B9472AF2F660}"/>
              </a:ext>
            </a:extLst>
          </p:cNvPr>
          <p:cNvSpPr>
            <a:spLocks noGrp="1"/>
          </p:cNvSpPr>
          <p:nvPr>
            <p:ph type="title"/>
          </p:nvPr>
        </p:nvSpPr>
        <p:spPr/>
        <p:txBody>
          <a:bodyPr/>
          <a:lstStyle/>
          <a:p>
            <a:r>
              <a:rPr kumimoji="1" lang="en-US" altLang="ja-JP" dirty="0"/>
              <a:t>Issuers related to Biases</a:t>
            </a:r>
            <a:endParaRPr kumimoji="1" lang="ja-JP" altLang="en-US"/>
          </a:p>
        </p:txBody>
      </p:sp>
      <p:sp>
        <p:nvSpPr>
          <p:cNvPr id="3" name="コンテンツ プレースホルダー 2">
            <a:extLst>
              <a:ext uri="{FF2B5EF4-FFF2-40B4-BE49-F238E27FC236}">
                <a16:creationId xmlns:a16="http://schemas.microsoft.com/office/drawing/2014/main" id="{33146BFA-39E9-54B1-608E-002B4691EE23}"/>
              </a:ext>
            </a:extLst>
          </p:cNvPr>
          <p:cNvSpPr>
            <a:spLocks noGrp="1"/>
          </p:cNvSpPr>
          <p:nvPr>
            <p:ph idx="1"/>
          </p:nvPr>
        </p:nvSpPr>
        <p:spPr/>
        <p:txBody>
          <a:bodyPr>
            <a:normAutofit fontScale="85000" lnSpcReduction="20000"/>
          </a:bodyPr>
          <a:lstStyle/>
          <a:p>
            <a:r>
              <a:rPr lang="en" altLang="ja-JP" dirty="0"/>
              <a:t>Generation of stereotypes and harmful content</a:t>
            </a:r>
          </a:p>
          <a:p>
            <a:pPr lvl="1"/>
            <a:r>
              <a:rPr lang="en" altLang="ja-JP" dirty="0"/>
              <a:t>According to Abid et al. (2021), large-scale language models (LLMs) have a tendency to exhibit undesired stereotypes, such as persistent associations between Islam and violence.</a:t>
            </a:r>
          </a:p>
          <a:p>
            <a:pPr lvl="1"/>
            <a:r>
              <a:rPr lang="en" altLang="ja-JP" dirty="0" err="1"/>
              <a:t>Nozza</a:t>
            </a:r>
            <a:r>
              <a:rPr lang="en" altLang="ja-JP" dirty="0"/>
              <a:t> et al. (2022) revealed the likelihood of harmful outputs towards the LGBTQIA+ community by analyzing the outputs of multiple LLMs.</a:t>
            </a:r>
          </a:p>
          <a:p>
            <a:r>
              <a:rPr lang="en" altLang="ja-JP" dirty="0"/>
              <a:t>Definition of truth</a:t>
            </a:r>
          </a:p>
          <a:p>
            <a:pPr lvl="1"/>
            <a:r>
              <a:rPr lang="en" altLang="ja-JP" dirty="0"/>
              <a:t>Munn et al. (2023) and </a:t>
            </a:r>
            <a:r>
              <a:rPr lang="en" altLang="ja-JP" dirty="0" err="1"/>
              <a:t>Mokander</a:t>
            </a:r>
            <a:r>
              <a:rPr lang="en" altLang="ja-JP" dirty="0"/>
              <a:t> et al. (2023) point out that there is a lack of consensus on how to define truth and the methods for verifying and evaluating truth. </a:t>
            </a:r>
          </a:p>
          <a:p>
            <a:pPr lvl="1"/>
            <a:r>
              <a:rPr lang="en" altLang="ja-JP" dirty="0"/>
              <a:t>Munn et al. express concerns regarding the utilization of datasets such as Common Crawl and WebText2, which incorporate information from Reddit. Reddit comprises numerous distinct communities called "subreddits" that center around specific topics. These subreddits develop unique perspectives and social environments that influence the concept of truth. </a:t>
            </a:r>
          </a:p>
          <a:p>
            <a:pPr lvl="1"/>
            <a:r>
              <a:rPr lang="en" altLang="ja-JP" dirty="0"/>
              <a:t>The authors argue that </a:t>
            </a:r>
            <a:r>
              <a:rPr lang="en" altLang="ja-JP" dirty="0" err="1"/>
              <a:t>ChatGPT</a:t>
            </a:r>
            <a:r>
              <a:rPr lang="en" altLang="ja-JP" dirty="0"/>
              <a:t> trained on Reddit data may introduce biases as a result of these diverse social microcosms and their associated viewpoints.</a:t>
            </a:r>
          </a:p>
          <a:p>
            <a:r>
              <a:rPr lang="en" altLang="ja-JP" dirty="0"/>
              <a:t>Diversity of training data</a:t>
            </a:r>
          </a:p>
          <a:p>
            <a:pPr lvl="1"/>
            <a:r>
              <a:rPr lang="en" altLang="ja-JP" dirty="0"/>
              <a:t>Bender et al. (2021) highlight that the scale of training data collected from the internet does not guarantee diversity. They express concerns about the privileging of dominant voices and perspectives, as well as the exclusion of minority voices, which can occur through the process of data collection and filtering due to factors like information disparities. </a:t>
            </a:r>
          </a:p>
          <a:p>
            <a:pPr lvl="1"/>
            <a:r>
              <a:rPr lang="en" altLang="ja-JP" dirty="0"/>
              <a:t>An example of the diversity challenge, as noted by Chan (2023), is that 93% of the text in GPT-3's dataset is in English, with only 7% being in other languages.</a:t>
            </a:r>
          </a:p>
        </p:txBody>
      </p:sp>
    </p:spTree>
    <p:extLst>
      <p:ext uri="{BB962C8B-B14F-4D97-AF65-F5344CB8AC3E}">
        <p14:creationId xmlns:p14="http://schemas.microsoft.com/office/powerpoint/2010/main" val="1269498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AI Principle by guidelines</a:t>
            </a:r>
            <a:endParaRPr lang="zh-CN" altLang="en-US" dirty="0"/>
          </a:p>
        </p:txBody>
      </p:sp>
      <p:sp>
        <p:nvSpPr>
          <p:cNvPr id="3" name="内容占位符 2">
            <a:extLst>
              <a:ext uri="{FF2B5EF4-FFF2-40B4-BE49-F238E27FC236}">
                <a16:creationId xmlns:a16="http://schemas.microsoft.com/office/drawing/2014/main" id="{1F67492F-003D-7F40-1592-6120F1DDFC5F}"/>
              </a:ext>
            </a:extLst>
          </p:cNvPr>
          <p:cNvSpPr>
            <a:spLocks noGrp="1"/>
          </p:cNvSpPr>
          <p:nvPr>
            <p:ph idx="1"/>
          </p:nvPr>
        </p:nvSpPr>
        <p:spPr/>
        <p:txBody>
          <a:bodyPr/>
          <a:lstStyle/>
          <a:p>
            <a:r>
              <a:rPr lang="en-US" altLang="zh-CN" b="1" dirty="0"/>
              <a:t>What constitutes ‘ethical AI’?</a:t>
            </a:r>
          </a:p>
          <a:p>
            <a:pPr marL="0" indent="0">
              <a:buNone/>
            </a:pPr>
            <a:r>
              <a:rPr lang="en-US" altLang="zh-CN" dirty="0"/>
              <a:t>Anna Jobin, et al. (2019) investigated  current corpus of principles and guidelines on ethical AI, and revealed a global convergence emerging around five ethical principles:</a:t>
            </a:r>
          </a:p>
          <a:p>
            <a:pPr>
              <a:buFont typeface="Wingdings" panose="05000000000000000000" pitchFamily="2" charset="2"/>
              <a:buChar char="p"/>
            </a:pPr>
            <a:r>
              <a:rPr lang="en-US" altLang="zh-CN" dirty="0"/>
              <a:t>Transparency</a:t>
            </a:r>
          </a:p>
          <a:p>
            <a:pPr>
              <a:buFont typeface="Wingdings" panose="05000000000000000000" pitchFamily="2" charset="2"/>
              <a:buChar char="p"/>
            </a:pPr>
            <a:r>
              <a:rPr lang="en-US" altLang="zh-CN" dirty="0"/>
              <a:t>Justice and fairness</a:t>
            </a:r>
          </a:p>
          <a:p>
            <a:pPr>
              <a:buFont typeface="Wingdings" panose="05000000000000000000" pitchFamily="2" charset="2"/>
              <a:buChar char="p"/>
            </a:pPr>
            <a:r>
              <a:rPr lang="en-US" altLang="zh-CN" dirty="0"/>
              <a:t>Non-maleficence (do not inflict harms on people, in easy words)</a:t>
            </a:r>
          </a:p>
          <a:p>
            <a:pPr>
              <a:buFont typeface="Wingdings" panose="05000000000000000000" pitchFamily="2" charset="2"/>
              <a:buChar char="p"/>
            </a:pPr>
            <a:r>
              <a:rPr lang="en-US" altLang="zh-CN" dirty="0"/>
              <a:t>Responsibility</a:t>
            </a:r>
          </a:p>
          <a:p>
            <a:pPr>
              <a:buFont typeface="Wingdings" panose="05000000000000000000" pitchFamily="2" charset="2"/>
              <a:buChar char="p"/>
            </a:pPr>
            <a:r>
              <a:rPr lang="en-US" altLang="zh-CN" dirty="0"/>
              <a:t>Privacy</a:t>
            </a:r>
          </a:p>
          <a:p>
            <a:r>
              <a:rPr lang="en-US" altLang="zh-CN" b="1" dirty="0"/>
              <a:t>However, there is substantive divergence in relation to how these principles are interpreted and implemented.</a:t>
            </a:r>
            <a:endParaRPr lang="zh-CN" altLang="en-US" b="1" dirty="0"/>
          </a:p>
        </p:txBody>
      </p:sp>
    </p:spTree>
    <p:extLst>
      <p:ext uri="{BB962C8B-B14F-4D97-AF65-F5344CB8AC3E}">
        <p14:creationId xmlns:p14="http://schemas.microsoft.com/office/powerpoint/2010/main" val="3268249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25C8FF-A1DE-95ED-8D0C-062F30FD7674}"/>
              </a:ext>
            </a:extLst>
          </p:cNvPr>
          <p:cNvSpPr>
            <a:spLocks noGrp="1"/>
          </p:cNvSpPr>
          <p:nvPr>
            <p:ph type="title"/>
          </p:nvPr>
        </p:nvSpPr>
        <p:spPr/>
        <p:txBody>
          <a:bodyPr/>
          <a:lstStyle/>
          <a:p>
            <a:r>
              <a:rPr kumimoji="1" lang="en-US" altLang="ja-JP" dirty="0"/>
              <a:t>Limitation</a:t>
            </a:r>
            <a:endParaRPr kumimoji="1" lang="ja-JP" altLang="en-US"/>
          </a:p>
        </p:txBody>
      </p:sp>
      <p:sp>
        <p:nvSpPr>
          <p:cNvPr id="3" name="コンテンツ プレースホルダー 2">
            <a:extLst>
              <a:ext uri="{FF2B5EF4-FFF2-40B4-BE49-F238E27FC236}">
                <a16:creationId xmlns:a16="http://schemas.microsoft.com/office/drawing/2014/main" id="{C371AB72-0EBD-78B4-F0F1-23E5C20C5983}"/>
              </a:ext>
            </a:extLst>
          </p:cNvPr>
          <p:cNvSpPr>
            <a:spLocks noGrp="1"/>
          </p:cNvSpPr>
          <p:nvPr>
            <p:ph idx="1"/>
          </p:nvPr>
        </p:nvSpPr>
        <p:spPr/>
        <p:txBody>
          <a:bodyPr/>
          <a:lstStyle/>
          <a:p>
            <a:r>
              <a:rPr kumimoji="1" lang="en-US" altLang="ja-JP" dirty="0"/>
              <a:t>Amelia et al. noted the following: </a:t>
            </a:r>
            <a:r>
              <a:rPr lang="en" altLang="ja-JP" dirty="0"/>
              <a:t>It is a snapshot of the ELSI trends in the field of generative AI until March 2023, considering the rapid changes in research and development as well as societal responses. It should be noted that the situation could be significantly different one week, one month, six months, or one year later.</a:t>
            </a:r>
          </a:p>
          <a:p>
            <a:r>
              <a:rPr lang="en" altLang="ja-JP" dirty="0"/>
              <a:t>Many of the references cited predate the release of GPT-4, so it is necessary to analyze the latest research findings and media coverage for a comprehensive understanding.</a:t>
            </a:r>
            <a:endParaRPr kumimoji="1" lang="ja-JP" altLang="en-US"/>
          </a:p>
        </p:txBody>
      </p:sp>
    </p:spTree>
    <p:extLst>
      <p:ext uri="{BB962C8B-B14F-4D97-AF65-F5344CB8AC3E}">
        <p14:creationId xmlns:p14="http://schemas.microsoft.com/office/powerpoint/2010/main" val="1251555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8EBB43-3528-3D8F-EAAE-2857292594C3}"/>
              </a:ext>
            </a:extLst>
          </p:cNvPr>
          <p:cNvSpPr>
            <a:spLocks noGrp="1"/>
          </p:cNvSpPr>
          <p:nvPr>
            <p:ph type="title"/>
          </p:nvPr>
        </p:nvSpPr>
        <p:spPr/>
        <p:txBody>
          <a:bodyPr/>
          <a:lstStyle/>
          <a:p>
            <a:r>
              <a:rPr kumimoji="1" lang="en-US" altLang="ja-JP" dirty="0"/>
              <a:t>References</a:t>
            </a:r>
            <a:endParaRPr kumimoji="1" lang="ja-JP" altLang="en-US"/>
          </a:p>
        </p:txBody>
      </p:sp>
      <p:sp>
        <p:nvSpPr>
          <p:cNvPr id="3" name="コンテンツ プレースホルダー 2">
            <a:extLst>
              <a:ext uri="{FF2B5EF4-FFF2-40B4-BE49-F238E27FC236}">
                <a16:creationId xmlns:a16="http://schemas.microsoft.com/office/drawing/2014/main" id="{3C7A8CE7-6A50-C4B4-F0AB-F3B986500920}"/>
              </a:ext>
            </a:extLst>
          </p:cNvPr>
          <p:cNvSpPr>
            <a:spLocks noGrp="1"/>
          </p:cNvSpPr>
          <p:nvPr>
            <p:ph idx="1"/>
          </p:nvPr>
        </p:nvSpPr>
        <p:spPr/>
        <p:txBody>
          <a:bodyPr>
            <a:normAutofit fontScale="70000" lnSpcReduction="20000"/>
          </a:bodyPr>
          <a:lstStyle/>
          <a:p>
            <a:r>
              <a:rPr kumimoji="1" lang="ja-JP" altLang="en-US"/>
              <a:t>カテライ・アメリア</a:t>
            </a:r>
            <a:r>
              <a:rPr kumimoji="1" lang="en-US" altLang="ja-JP" dirty="0"/>
              <a:t> et al. </a:t>
            </a:r>
            <a:r>
              <a:rPr kumimoji="1" lang="ja-JP" altLang="en-US"/>
              <a:t>生成</a:t>
            </a:r>
            <a:r>
              <a:rPr kumimoji="1" lang="en-US" altLang="ja-JP" dirty="0"/>
              <a:t>AI(Generative AI)</a:t>
            </a:r>
            <a:r>
              <a:rPr kumimoji="1" lang="ja-JP" altLang="en-US"/>
              <a:t>の倫理的・法的・社会的課題</a:t>
            </a:r>
            <a:r>
              <a:rPr kumimoji="1" lang="en-US" altLang="ja-JP" dirty="0"/>
              <a:t>(ELSI)</a:t>
            </a:r>
            <a:r>
              <a:rPr kumimoji="1" lang="ja-JP" altLang="en-US"/>
              <a:t>論点の概観</a:t>
            </a:r>
            <a:r>
              <a:rPr kumimoji="1" lang="en-US" altLang="ja-JP" dirty="0"/>
              <a:t>. ELSI Note, 26 2023. </a:t>
            </a:r>
            <a:r>
              <a:rPr kumimoji="1" lang="en-US" altLang="ja-JP" dirty="0" err="1"/>
              <a:t>doi</a:t>
            </a:r>
            <a:r>
              <a:rPr kumimoji="1" lang="en-US" altLang="ja-JP" dirty="0"/>
              <a:t>: 10.18910/90926</a:t>
            </a:r>
          </a:p>
          <a:p>
            <a:r>
              <a:rPr kumimoji="1" lang="en" altLang="ja-JP" dirty="0"/>
              <a:t>L. </a:t>
            </a:r>
            <a:r>
              <a:rPr kumimoji="1" lang="en" altLang="ja-JP" dirty="0" err="1"/>
              <a:t>Weidinger</a:t>
            </a:r>
            <a:r>
              <a:rPr kumimoji="1" lang="en" altLang="ja-JP" dirty="0"/>
              <a:t> et al. Ethical and social risks of harm from Language Models. </a:t>
            </a:r>
            <a:r>
              <a:rPr kumimoji="1" lang="en" altLang="ja-JP" dirty="0" err="1"/>
              <a:t>arXiv</a:t>
            </a:r>
            <a:r>
              <a:rPr kumimoji="1" lang="en" altLang="ja-JP" dirty="0"/>
              <a:t> 2021. </a:t>
            </a:r>
            <a:r>
              <a:rPr kumimoji="1" lang="en" altLang="ja-JP" dirty="0" err="1"/>
              <a:t>doi</a:t>
            </a:r>
            <a:r>
              <a:rPr kumimoji="1" lang="en" altLang="ja-JP" dirty="0"/>
              <a:t>: https://</a:t>
            </a:r>
            <a:r>
              <a:rPr kumimoji="1" lang="en" altLang="ja-JP" dirty="0" err="1"/>
              <a:t>doi</a:t>
            </a:r>
            <a:r>
              <a:rPr kumimoji="1" lang="en" altLang="ja-JP" dirty="0"/>
              <a:t> org/10 48550/</a:t>
            </a:r>
            <a:r>
              <a:rPr kumimoji="1" lang="en" altLang="ja-JP" dirty="0" err="1"/>
              <a:t>arXiv</a:t>
            </a:r>
            <a:r>
              <a:rPr kumimoji="1" lang="en" altLang="ja-JP" dirty="0"/>
              <a:t> 2112 04359</a:t>
            </a:r>
          </a:p>
          <a:p>
            <a:r>
              <a:rPr kumimoji="1" lang="en-US" altLang="ja-JP" dirty="0"/>
              <a:t>Open AI. GPT-4 System </a:t>
            </a:r>
            <a:r>
              <a:rPr kumimoji="1" lang="en-US" altLang="ja-JP" dirty="0" err="1"/>
              <a:t>Crad</a:t>
            </a:r>
            <a:r>
              <a:rPr kumimoji="1" lang="en-US" altLang="ja-JP" dirty="0"/>
              <a:t>. https://</a:t>
            </a:r>
            <a:r>
              <a:rPr kumimoji="1" lang="en-US" altLang="ja-JP" dirty="0" err="1"/>
              <a:t>cdn</a:t>
            </a:r>
            <a:r>
              <a:rPr kumimoji="1" lang="en-US" altLang="ja-JP" dirty="0"/>
              <a:t> </a:t>
            </a:r>
            <a:r>
              <a:rPr kumimoji="1" lang="en-US" altLang="ja-JP" dirty="0" err="1"/>
              <a:t>openai</a:t>
            </a:r>
            <a:r>
              <a:rPr kumimoji="1" lang="en-US" altLang="ja-JP" dirty="0"/>
              <a:t> com/papers/gpt-4-system-card pdf</a:t>
            </a:r>
          </a:p>
          <a:p>
            <a:r>
              <a:rPr kumimoji="1" lang="en" altLang="ja-JP" dirty="0"/>
              <a:t>E. M. Bender et al. On the Dangers of Stochastic Parrots: Can Language Models Be Too Big? ACM 2021. </a:t>
            </a:r>
            <a:r>
              <a:rPr kumimoji="1" lang="en" altLang="ja-JP" dirty="0" err="1"/>
              <a:t>doi</a:t>
            </a:r>
            <a:r>
              <a:rPr kumimoji="1" lang="en" altLang="ja-JP" dirty="0"/>
              <a:t>: https://</a:t>
            </a:r>
            <a:r>
              <a:rPr kumimoji="1" lang="en" altLang="ja-JP" dirty="0" err="1"/>
              <a:t>doi</a:t>
            </a:r>
            <a:r>
              <a:rPr kumimoji="1" lang="en" altLang="ja-JP" dirty="0"/>
              <a:t> org/10 1145/3442188 3445922</a:t>
            </a:r>
          </a:p>
          <a:p>
            <a:r>
              <a:rPr kumimoji="1" lang="en-US" altLang="ja-JP" dirty="0"/>
              <a:t>TIME. Exclusive: </a:t>
            </a:r>
            <a:r>
              <a:rPr kumimoji="1" lang="en-US" altLang="ja-JP" dirty="0" err="1"/>
              <a:t>OpenAI</a:t>
            </a:r>
            <a:r>
              <a:rPr kumimoji="1" lang="en-US" altLang="ja-JP" dirty="0"/>
              <a:t> Used Kenyan Workers on Less Than $2 Per Hour to Make </a:t>
            </a:r>
            <a:r>
              <a:rPr kumimoji="1" lang="en-US" altLang="ja-JP" dirty="0" err="1"/>
              <a:t>ChatGPT</a:t>
            </a:r>
            <a:r>
              <a:rPr kumimoji="1" lang="en-US" altLang="ja-JP" dirty="0"/>
              <a:t> Less Toxic. https://</a:t>
            </a:r>
            <a:r>
              <a:rPr kumimoji="1" lang="en-US" altLang="ja-JP" dirty="0" err="1"/>
              <a:t>time.com</a:t>
            </a:r>
            <a:r>
              <a:rPr kumimoji="1" lang="en-US" altLang="ja-JP" dirty="0"/>
              <a:t>/6247678/</a:t>
            </a:r>
            <a:r>
              <a:rPr kumimoji="1" lang="en-US" altLang="ja-JP" dirty="0" err="1"/>
              <a:t>openai</a:t>
            </a:r>
            <a:r>
              <a:rPr kumimoji="1" lang="en-US" altLang="ja-JP" dirty="0"/>
              <a:t>-</a:t>
            </a:r>
            <a:r>
              <a:rPr kumimoji="1" lang="en-US" altLang="ja-JP" dirty="0" err="1"/>
              <a:t>chatgpt</a:t>
            </a:r>
            <a:r>
              <a:rPr kumimoji="1" lang="en-US" altLang="ja-JP" dirty="0"/>
              <a:t>-</a:t>
            </a:r>
            <a:r>
              <a:rPr kumimoji="1" lang="en-US" altLang="ja-JP" dirty="0" err="1"/>
              <a:t>kenya</a:t>
            </a:r>
            <a:r>
              <a:rPr kumimoji="1" lang="en-US" altLang="ja-JP" dirty="0"/>
              <a:t>-workers/ </a:t>
            </a:r>
          </a:p>
          <a:p>
            <a:r>
              <a:rPr kumimoji="1" lang="en-US" altLang="ja-JP" dirty="0"/>
              <a:t>A. Abid et al. J Large language models associate Muslims with violence Nature Machine Intelligence 2021; 3: 461-463 </a:t>
            </a:r>
            <a:r>
              <a:rPr kumimoji="1" lang="en-US" altLang="ja-JP" dirty="0" err="1"/>
              <a:t>doi</a:t>
            </a:r>
            <a:r>
              <a:rPr kumimoji="1" lang="en-US" altLang="ja-JP" dirty="0"/>
              <a:t>: https://</a:t>
            </a:r>
            <a:r>
              <a:rPr kumimoji="1" lang="en-US" altLang="ja-JP" dirty="0" err="1"/>
              <a:t>doi</a:t>
            </a:r>
            <a:r>
              <a:rPr kumimoji="1" lang="en-US" altLang="ja-JP" dirty="0"/>
              <a:t> org/10 1038/s42256-021-00359-2</a:t>
            </a:r>
          </a:p>
          <a:p>
            <a:r>
              <a:rPr kumimoji="1" lang="en-US" altLang="ja-JP" dirty="0"/>
              <a:t>D. </a:t>
            </a:r>
            <a:r>
              <a:rPr kumimoji="1" lang="en-US" altLang="ja-JP" dirty="0" err="1"/>
              <a:t>Nozza</a:t>
            </a:r>
            <a:r>
              <a:rPr kumimoji="1" lang="en-US" altLang="ja-JP" dirty="0"/>
              <a:t> et al. Measuring Harmful Sentence Completion in Language Models for LGBTQIA+ Individuals In: Proceedings of the Second Workshop on Language Technology for Equality, Diversity and Inclusion Dublin, Ireland: Association for Computational Linguistics 2022 </a:t>
            </a:r>
            <a:r>
              <a:rPr kumimoji="1" lang="en-US" altLang="ja-JP" dirty="0" err="1"/>
              <a:t>doi</a:t>
            </a:r>
            <a:r>
              <a:rPr kumimoji="1" lang="en-US" altLang="ja-JP" dirty="0"/>
              <a:t>: http://dx </a:t>
            </a:r>
            <a:r>
              <a:rPr kumimoji="1" lang="en-US" altLang="ja-JP" dirty="0" err="1"/>
              <a:t>doi</a:t>
            </a:r>
            <a:r>
              <a:rPr kumimoji="1" lang="en-US" altLang="ja-JP" dirty="0"/>
              <a:t> org/10 18653/v1/2022 ltedi-1 4</a:t>
            </a:r>
          </a:p>
          <a:p>
            <a:r>
              <a:rPr kumimoji="1" lang="en" altLang="ja-JP" dirty="0"/>
              <a:t>L. Munn et al. Truth Machines: Synthesizing Veracity in AI Language Models </a:t>
            </a:r>
            <a:r>
              <a:rPr kumimoji="1" lang="en" altLang="ja-JP" dirty="0" err="1"/>
              <a:t>arXiv</a:t>
            </a:r>
            <a:r>
              <a:rPr kumimoji="1" lang="en" altLang="ja-JP" dirty="0"/>
              <a:t> 2023 </a:t>
            </a:r>
            <a:r>
              <a:rPr kumimoji="1" lang="en" altLang="ja-JP" dirty="0" err="1"/>
              <a:t>doi</a:t>
            </a:r>
            <a:r>
              <a:rPr kumimoji="1" lang="en" altLang="ja-JP" dirty="0"/>
              <a:t>: https://</a:t>
            </a:r>
            <a:r>
              <a:rPr kumimoji="1" lang="en" altLang="ja-JP" dirty="0" err="1"/>
              <a:t>doi</a:t>
            </a:r>
            <a:r>
              <a:rPr kumimoji="1" lang="en" altLang="ja-JP" dirty="0"/>
              <a:t> org/10 48550/</a:t>
            </a:r>
            <a:r>
              <a:rPr kumimoji="1" lang="en" altLang="ja-JP" dirty="0" err="1"/>
              <a:t>arXiv</a:t>
            </a:r>
            <a:r>
              <a:rPr kumimoji="1" lang="en" altLang="ja-JP" dirty="0"/>
              <a:t> 2301 12066</a:t>
            </a:r>
          </a:p>
          <a:p>
            <a:r>
              <a:rPr kumimoji="1" lang="en" altLang="ja-JP" dirty="0" err="1"/>
              <a:t>Mökander</a:t>
            </a:r>
            <a:r>
              <a:rPr kumimoji="1" lang="en" altLang="ja-JP" dirty="0"/>
              <a:t> J et al. Auditing large language models: a three-layered approach </a:t>
            </a:r>
            <a:r>
              <a:rPr kumimoji="1" lang="en" altLang="ja-JP" dirty="0" err="1"/>
              <a:t>arXiv</a:t>
            </a:r>
            <a:r>
              <a:rPr kumimoji="1" lang="en" altLang="ja-JP" dirty="0"/>
              <a:t> 2023 </a:t>
            </a:r>
            <a:r>
              <a:rPr kumimoji="1" lang="en" altLang="ja-JP" dirty="0" err="1"/>
              <a:t>doi</a:t>
            </a:r>
            <a:r>
              <a:rPr kumimoji="1" lang="en" altLang="ja-JP" dirty="0"/>
              <a:t>: https://</a:t>
            </a:r>
            <a:r>
              <a:rPr kumimoji="1" lang="en" altLang="ja-JP" dirty="0" err="1"/>
              <a:t>doi</a:t>
            </a:r>
            <a:r>
              <a:rPr kumimoji="1" lang="en" altLang="ja-JP" dirty="0"/>
              <a:t> org/10 48550/</a:t>
            </a:r>
            <a:r>
              <a:rPr kumimoji="1" lang="en" altLang="ja-JP" dirty="0" err="1"/>
              <a:t>arXiv</a:t>
            </a:r>
            <a:r>
              <a:rPr kumimoji="1" lang="en" altLang="ja-JP" dirty="0"/>
              <a:t> 2302 08500</a:t>
            </a:r>
          </a:p>
          <a:p>
            <a:r>
              <a:rPr kumimoji="1" lang="en" altLang="ja-JP" dirty="0"/>
              <a:t>A. Chan. GPT-3 and </a:t>
            </a:r>
            <a:r>
              <a:rPr kumimoji="1" lang="en" altLang="ja-JP" dirty="0" err="1"/>
              <a:t>InstructGPT</a:t>
            </a:r>
            <a:r>
              <a:rPr kumimoji="1" lang="en" altLang="ja-JP" dirty="0"/>
              <a:t>: technological </a:t>
            </a:r>
            <a:r>
              <a:rPr kumimoji="1" lang="en" altLang="ja-JP" dirty="0" err="1"/>
              <a:t>dystopianism</a:t>
            </a:r>
            <a:r>
              <a:rPr kumimoji="1" lang="en" altLang="ja-JP" dirty="0"/>
              <a:t>, utopianism, and “Contextual” perspectives in AI ethics and industry AI and Ethics 2023; 3: 53-64 </a:t>
            </a:r>
            <a:r>
              <a:rPr kumimoji="1" lang="en" altLang="ja-JP" dirty="0" err="1"/>
              <a:t>doi</a:t>
            </a:r>
            <a:r>
              <a:rPr kumimoji="1" lang="en" altLang="ja-JP" dirty="0"/>
              <a:t>: https://</a:t>
            </a:r>
            <a:r>
              <a:rPr kumimoji="1" lang="en" altLang="ja-JP" dirty="0" err="1"/>
              <a:t>doi</a:t>
            </a:r>
            <a:r>
              <a:rPr kumimoji="1" lang="en" altLang="ja-JP" dirty="0"/>
              <a:t> org/10 1007/s43681-022-00148-6</a:t>
            </a:r>
            <a:endParaRPr kumimoji="1" lang="ja-JP" altLang="en-US"/>
          </a:p>
        </p:txBody>
      </p:sp>
    </p:spTree>
    <p:extLst>
      <p:ext uri="{BB962C8B-B14F-4D97-AF65-F5344CB8AC3E}">
        <p14:creationId xmlns:p14="http://schemas.microsoft.com/office/powerpoint/2010/main" val="1807807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9B0FDC-A54A-2C41-9F77-87CF203DB78D}"/>
              </a:ext>
            </a:extLst>
          </p:cNvPr>
          <p:cNvSpPr>
            <a:spLocks noGrp="1"/>
          </p:cNvSpPr>
          <p:nvPr>
            <p:ph type="ctrTitle"/>
          </p:nvPr>
        </p:nvSpPr>
        <p:spPr/>
        <p:txBody>
          <a:bodyPr>
            <a:normAutofit/>
          </a:bodyPr>
          <a:lstStyle/>
          <a:p>
            <a:r>
              <a:rPr kumimoji="1" lang="en-US" altLang="ja-JP" sz="5400" dirty="0"/>
              <a:t>What is Happening and What Could Happen in the Future</a:t>
            </a:r>
            <a:endParaRPr kumimoji="1" lang="ja-JP" altLang="en-US" sz="5400" dirty="0"/>
          </a:p>
        </p:txBody>
      </p:sp>
      <p:sp>
        <p:nvSpPr>
          <p:cNvPr id="3" name="字幕 2">
            <a:extLst>
              <a:ext uri="{FF2B5EF4-FFF2-40B4-BE49-F238E27FC236}">
                <a16:creationId xmlns:a16="http://schemas.microsoft.com/office/drawing/2014/main" id="{7F467227-9AAA-2E87-8FB7-446E5E789B4E}"/>
              </a:ext>
            </a:extLst>
          </p:cNvPr>
          <p:cNvSpPr>
            <a:spLocks noGrp="1"/>
          </p:cNvSpPr>
          <p:nvPr>
            <p:ph type="subTitle" idx="1"/>
          </p:nvPr>
        </p:nvSpPr>
        <p:spPr/>
        <p:txBody>
          <a:bodyPr/>
          <a:lstStyle/>
          <a:p>
            <a:r>
              <a:rPr kumimoji="1" lang="en-US" altLang="ja-JP" dirty="0"/>
              <a:t>T</a:t>
            </a:r>
            <a:r>
              <a:rPr kumimoji="1" lang="en-US" altLang="zh-CN" dirty="0"/>
              <a:t>u Shihan</a:t>
            </a:r>
            <a:endParaRPr kumimoji="1" lang="ja-JP" altLang="en-US" dirty="0"/>
          </a:p>
        </p:txBody>
      </p:sp>
    </p:spTree>
    <p:extLst>
      <p:ext uri="{BB962C8B-B14F-4D97-AF65-F5344CB8AC3E}">
        <p14:creationId xmlns:p14="http://schemas.microsoft.com/office/powerpoint/2010/main" val="4257522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25C8FF-A1DE-95ED-8D0C-062F30FD7674}"/>
              </a:ext>
            </a:extLst>
          </p:cNvPr>
          <p:cNvSpPr>
            <a:spLocks noGrp="1"/>
          </p:cNvSpPr>
          <p:nvPr>
            <p:ph type="title"/>
          </p:nvPr>
        </p:nvSpPr>
        <p:spPr/>
        <p:txBody>
          <a:bodyPr/>
          <a:lstStyle/>
          <a:p>
            <a:r>
              <a:rPr kumimoji="1" lang="en-US" altLang="ja-JP" dirty="0"/>
              <a:t>Education—</a:t>
            </a:r>
            <a:br>
              <a:rPr kumimoji="1" lang="en-US" altLang="ja-JP" dirty="0"/>
            </a:br>
            <a:r>
              <a:rPr kumimoji="1" lang="en-US" altLang="ja-JP" dirty="0">
                <a:solidFill>
                  <a:srgbClr val="FFC000"/>
                </a:solidFill>
              </a:rPr>
              <a:t>Chances</a:t>
            </a:r>
            <a:br>
              <a:rPr kumimoji="1"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C371AB72-0EBD-78B4-F0F1-23E5C20C5983}"/>
              </a:ext>
            </a:extLst>
          </p:cNvPr>
          <p:cNvSpPr>
            <a:spLocks noGrp="1"/>
          </p:cNvSpPr>
          <p:nvPr>
            <p:ph idx="1"/>
          </p:nvPr>
        </p:nvSpPr>
        <p:spPr>
          <a:xfrm>
            <a:off x="3869268" y="864107"/>
            <a:ext cx="7315200" cy="5213419"/>
          </a:xfrm>
        </p:spPr>
        <p:txBody>
          <a:bodyPr>
            <a:normAutofit fontScale="92500" lnSpcReduction="10000"/>
          </a:bodyPr>
          <a:lstStyle/>
          <a:p>
            <a:pPr marL="0" indent="0">
              <a:buNone/>
            </a:pPr>
            <a:r>
              <a:rPr kumimoji="1" lang="en-US" altLang="ja-JP" dirty="0"/>
              <a:t>AI (</a:t>
            </a:r>
            <a:r>
              <a:rPr kumimoji="1" lang="en-US" altLang="ja-JP" dirty="0" err="1"/>
              <a:t>ChatGPT</a:t>
            </a:r>
            <a:r>
              <a:rPr kumimoji="1" lang="en-US" altLang="ja-JP" dirty="0"/>
              <a:t>) can be used in  the following 5 ways</a:t>
            </a:r>
          </a:p>
          <a:p>
            <a:r>
              <a:rPr kumimoji="1" lang="en-US" altLang="ja-JP" dirty="0"/>
              <a:t>Familiarizing with AI: Using tools like </a:t>
            </a:r>
            <a:r>
              <a:rPr kumimoji="1" lang="en-US" altLang="ja-JP" dirty="0" err="1"/>
              <a:t>ChatGPT</a:t>
            </a:r>
            <a:r>
              <a:rPr kumimoji="1" lang="en-US" altLang="ja-JP" dirty="0"/>
              <a:t> to </a:t>
            </a:r>
            <a:r>
              <a:rPr kumimoji="1" lang="en-US" altLang="ja-JP" dirty="0">
                <a:solidFill>
                  <a:schemeClr val="accent1">
                    <a:lumMod val="75000"/>
                  </a:schemeClr>
                </a:solidFill>
              </a:rPr>
              <a:t>familiarize students with AI, a crucial competency for their futures</a:t>
            </a:r>
            <a:r>
              <a:rPr kumimoji="1" lang="en-US" altLang="ja-JP" dirty="0"/>
              <a:t>. We need to be the facilitators of new technologies and teach appropriate use.</a:t>
            </a:r>
          </a:p>
          <a:p>
            <a:r>
              <a:rPr kumimoji="1" lang="en-US" altLang="ja-JP" dirty="0"/>
              <a:t>Preparing and Reviewing Sessions: AI tools can provide additional resources or help </a:t>
            </a:r>
            <a:r>
              <a:rPr kumimoji="1" lang="en-US" altLang="ja-JP" dirty="0">
                <a:solidFill>
                  <a:schemeClr val="accent1">
                    <a:lumMod val="75000"/>
                  </a:schemeClr>
                </a:solidFill>
              </a:rPr>
              <a:t>create engaging educational content, leading to enhanced learning experiences</a:t>
            </a:r>
            <a:r>
              <a:rPr kumimoji="1" lang="en-US" altLang="ja-JP" dirty="0"/>
              <a:t>.</a:t>
            </a:r>
          </a:p>
          <a:p>
            <a:r>
              <a:rPr kumimoji="1" lang="en-US" altLang="ja-JP" dirty="0"/>
              <a:t>Automation of Repetitive Tasks: AI text generators can </a:t>
            </a:r>
            <a:r>
              <a:rPr kumimoji="1" lang="en-US" altLang="ja-JP" dirty="0">
                <a:solidFill>
                  <a:schemeClr val="accent1">
                    <a:lumMod val="75000"/>
                  </a:schemeClr>
                </a:solidFill>
              </a:rPr>
              <a:t>save time by automatically grading assignments, preparing instructions, or providing recurring feedback</a:t>
            </a:r>
            <a:r>
              <a:rPr kumimoji="1" lang="en-US" altLang="ja-JP" dirty="0"/>
              <a:t>. They can prepare customized guidelines for activities too.</a:t>
            </a:r>
          </a:p>
          <a:p>
            <a:r>
              <a:rPr kumimoji="1" lang="en-US" altLang="ja-JP" dirty="0"/>
              <a:t>Training Purposes: </a:t>
            </a:r>
            <a:r>
              <a:rPr kumimoji="1" lang="en-US" altLang="ja-JP" dirty="0" err="1"/>
              <a:t>ChatGPT</a:t>
            </a:r>
            <a:r>
              <a:rPr kumimoji="1" lang="en-US" altLang="ja-JP" dirty="0"/>
              <a:t> can be used </a:t>
            </a:r>
            <a:r>
              <a:rPr kumimoji="1" lang="en-US" altLang="ja-JP" dirty="0">
                <a:solidFill>
                  <a:schemeClr val="accent1">
                    <a:lumMod val="75000"/>
                  </a:schemeClr>
                </a:solidFill>
              </a:rPr>
              <a:t>to emulate conversations, helping students develop language skills</a:t>
            </a:r>
            <a:r>
              <a:rPr kumimoji="1" lang="en-US" altLang="ja-JP" dirty="0"/>
              <a:t> through interaction with the chatbot.</a:t>
            </a:r>
          </a:p>
          <a:p>
            <a:r>
              <a:rPr kumimoji="1" lang="en-US" altLang="ja-JP" dirty="0"/>
              <a:t>Improved Engagement in Online Learning: AI tools can increase students’ motivation and engagement. They </a:t>
            </a:r>
            <a:r>
              <a:rPr kumimoji="1" lang="en-US" altLang="ja-JP" dirty="0">
                <a:solidFill>
                  <a:schemeClr val="accent1">
                    <a:lumMod val="75000"/>
                  </a:schemeClr>
                </a:solidFill>
              </a:rPr>
              <a:t>can be used in daily tasks and also provide automatic, personalized feedback in online courses</a:t>
            </a:r>
            <a:r>
              <a:rPr kumimoji="1" lang="en-US" altLang="ja-JP" dirty="0"/>
              <a:t>.</a:t>
            </a:r>
            <a:endParaRPr kumimoji="1" lang="ja-JP" altLang="en-US" dirty="0"/>
          </a:p>
        </p:txBody>
      </p:sp>
    </p:spTree>
    <p:extLst>
      <p:ext uri="{BB962C8B-B14F-4D97-AF65-F5344CB8AC3E}">
        <p14:creationId xmlns:p14="http://schemas.microsoft.com/office/powerpoint/2010/main" val="2695791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25C8FF-A1DE-95ED-8D0C-062F30FD7674}"/>
              </a:ext>
            </a:extLst>
          </p:cNvPr>
          <p:cNvSpPr>
            <a:spLocks noGrp="1"/>
          </p:cNvSpPr>
          <p:nvPr>
            <p:ph type="title"/>
          </p:nvPr>
        </p:nvSpPr>
        <p:spPr/>
        <p:txBody>
          <a:bodyPr/>
          <a:lstStyle/>
          <a:p>
            <a:r>
              <a:rPr kumimoji="1" lang="en-US" altLang="ja-JP" dirty="0"/>
              <a:t>Education—</a:t>
            </a:r>
            <a:br>
              <a:rPr kumimoji="1" lang="en-US" altLang="ja-JP" dirty="0"/>
            </a:br>
            <a:r>
              <a:rPr kumimoji="1" lang="en-US" altLang="ja-JP" dirty="0">
                <a:solidFill>
                  <a:srgbClr val="FFC000"/>
                </a:solidFill>
              </a:rPr>
              <a:t>Challenges</a:t>
            </a:r>
            <a:br>
              <a:rPr kumimoji="1"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C371AB72-0EBD-78B4-F0F1-23E5C20C5983}"/>
              </a:ext>
            </a:extLst>
          </p:cNvPr>
          <p:cNvSpPr>
            <a:spLocks noGrp="1"/>
          </p:cNvSpPr>
          <p:nvPr>
            <p:ph idx="1"/>
          </p:nvPr>
        </p:nvSpPr>
        <p:spPr>
          <a:xfrm>
            <a:off x="3869268" y="864108"/>
            <a:ext cx="7315200" cy="5342728"/>
          </a:xfrm>
        </p:spPr>
        <p:txBody>
          <a:bodyPr>
            <a:normAutofit/>
          </a:bodyPr>
          <a:lstStyle/>
          <a:p>
            <a:pPr algn="l">
              <a:buFont typeface="Arial" panose="020B0604020202020204" pitchFamily="34" charset="0"/>
              <a:buChar char="•"/>
            </a:pPr>
            <a:r>
              <a:rPr lang="en-US" altLang="zh-CN" b="0" i="0" dirty="0">
                <a:solidFill>
                  <a:schemeClr val="accent1">
                    <a:lumMod val="75000"/>
                  </a:schemeClr>
                </a:solidFill>
                <a:effectLst/>
                <a:latin typeface="unset"/>
              </a:rPr>
              <a:t>Plagiarism or fraudulent use</a:t>
            </a:r>
            <a:r>
              <a:rPr lang="en-US" altLang="zh-CN" b="0" i="0" dirty="0">
                <a:solidFill>
                  <a:srgbClr val="000000"/>
                </a:solidFill>
                <a:effectLst/>
                <a:latin typeface="unset"/>
              </a:rPr>
              <a:t> of AITGs in written content reflected in papers, essays, tests, and quizzes; identifying and handling unethical behavior in student content; and promoting ethical research with the use of reliable and valid sources of information.</a:t>
            </a:r>
          </a:p>
          <a:p>
            <a:pPr algn="l">
              <a:buFont typeface="Arial" panose="020B0604020202020204" pitchFamily="34" charset="0"/>
              <a:buChar char="•"/>
            </a:pPr>
            <a:r>
              <a:rPr lang="en-US" altLang="zh-CN" b="0" i="0" dirty="0">
                <a:solidFill>
                  <a:schemeClr val="accent1">
                    <a:lumMod val="75000"/>
                  </a:schemeClr>
                </a:solidFill>
                <a:effectLst/>
                <a:latin typeface="unset"/>
              </a:rPr>
              <a:t>Bias, limitations, and inaccuracy</a:t>
            </a:r>
            <a:r>
              <a:rPr lang="en-US" altLang="zh-CN" b="0" i="0" dirty="0">
                <a:solidFill>
                  <a:srgbClr val="000000"/>
                </a:solidFill>
                <a:effectLst/>
                <a:latin typeface="unset"/>
              </a:rPr>
              <a:t> of AITGs in developing responses on certain topics, which could negatively affect the learning process and objectives for students and perpetuate stereotypes and other misinformation.</a:t>
            </a:r>
          </a:p>
          <a:p>
            <a:pPr algn="l">
              <a:buFont typeface="Arial" panose="020B0604020202020204" pitchFamily="34" charset="0"/>
              <a:buChar char="•"/>
            </a:pPr>
            <a:r>
              <a:rPr lang="en-US" altLang="zh-CN" b="0" i="0" dirty="0">
                <a:solidFill>
                  <a:schemeClr val="accent1">
                    <a:lumMod val="75000"/>
                  </a:schemeClr>
                </a:solidFill>
                <a:effectLst/>
                <a:latin typeface="unset"/>
              </a:rPr>
              <a:t>Students’ overreliance</a:t>
            </a:r>
            <a:r>
              <a:rPr lang="en-US" altLang="zh-CN" b="0" i="0" dirty="0">
                <a:solidFill>
                  <a:srgbClr val="000000"/>
                </a:solidFill>
                <a:effectLst/>
                <a:latin typeface="unset"/>
              </a:rPr>
              <a:t> on AITGs, causing them to miss out on important learning opportunities such as critical thinking, problem-solving, proper research techniques, and interaction with educators and peers.</a:t>
            </a:r>
          </a:p>
          <a:p>
            <a:pPr algn="l">
              <a:buFont typeface="Arial" panose="020B0604020202020204" pitchFamily="34" charset="0"/>
              <a:buChar char="•"/>
            </a:pPr>
            <a:r>
              <a:rPr lang="en-US" altLang="zh-CN" b="0" i="0" dirty="0">
                <a:solidFill>
                  <a:schemeClr val="accent1">
                    <a:lumMod val="75000"/>
                  </a:schemeClr>
                </a:solidFill>
                <a:effectLst/>
                <a:latin typeface="unset"/>
              </a:rPr>
              <a:t>Unfair or inaccurate evaluation of students’ work</a:t>
            </a:r>
            <a:r>
              <a:rPr lang="en-US" altLang="zh-CN" b="0" i="0" dirty="0">
                <a:solidFill>
                  <a:srgbClr val="000000"/>
                </a:solidFill>
                <a:effectLst/>
                <a:latin typeface="unset"/>
              </a:rPr>
              <a:t> using AITGs due to its inability to estimate creativity and originality, among other soft skills.</a:t>
            </a:r>
          </a:p>
        </p:txBody>
      </p:sp>
    </p:spTree>
    <p:extLst>
      <p:ext uri="{BB962C8B-B14F-4D97-AF65-F5344CB8AC3E}">
        <p14:creationId xmlns:p14="http://schemas.microsoft.com/office/powerpoint/2010/main" val="4146946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25C8FF-A1DE-95ED-8D0C-062F30FD7674}"/>
              </a:ext>
            </a:extLst>
          </p:cNvPr>
          <p:cNvSpPr>
            <a:spLocks noGrp="1"/>
          </p:cNvSpPr>
          <p:nvPr>
            <p:ph type="title"/>
          </p:nvPr>
        </p:nvSpPr>
        <p:spPr/>
        <p:txBody>
          <a:bodyPr/>
          <a:lstStyle/>
          <a:p>
            <a:r>
              <a:rPr kumimoji="1" lang="en-US" altLang="ja-JP" dirty="0"/>
              <a:t>Education—</a:t>
            </a:r>
            <a:br>
              <a:rPr kumimoji="1" lang="en-US" altLang="ja-JP" dirty="0"/>
            </a:br>
            <a:r>
              <a:rPr kumimoji="1" lang="en-US" altLang="ja-JP" dirty="0">
                <a:solidFill>
                  <a:srgbClr val="FFC000"/>
                </a:solidFill>
              </a:rPr>
              <a:t>Challenges</a:t>
            </a:r>
            <a:br>
              <a:rPr kumimoji="1"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C371AB72-0EBD-78B4-F0F1-23E5C20C5983}"/>
              </a:ext>
            </a:extLst>
          </p:cNvPr>
          <p:cNvSpPr>
            <a:spLocks noGrp="1"/>
          </p:cNvSpPr>
          <p:nvPr>
            <p:ph idx="1"/>
          </p:nvPr>
        </p:nvSpPr>
        <p:spPr>
          <a:xfrm>
            <a:off x="3869268" y="864108"/>
            <a:ext cx="7315200" cy="5342728"/>
          </a:xfrm>
        </p:spPr>
        <p:txBody>
          <a:bodyPr>
            <a:normAutofit/>
          </a:bodyPr>
          <a:lstStyle/>
          <a:p>
            <a:pPr marL="0" indent="0">
              <a:buNone/>
            </a:pPr>
            <a:r>
              <a:rPr lang="en-US" altLang="zh-CN" sz="2800" b="0" i="0" dirty="0">
                <a:solidFill>
                  <a:srgbClr val="000000"/>
                </a:solidFill>
                <a:effectLst/>
                <a:latin typeface="unset"/>
              </a:rPr>
              <a:t>On </a:t>
            </a:r>
            <a:r>
              <a:rPr lang="en-US" altLang="zh-CN" sz="2800" dirty="0">
                <a:solidFill>
                  <a:srgbClr val="000000"/>
                </a:solidFill>
                <a:latin typeface="unset"/>
              </a:rPr>
              <a:t>the other hand, </a:t>
            </a:r>
            <a:r>
              <a:rPr lang="en-US" altLang="zh-CN" sz="2800" b="0" i="0" dirty="0">
                <a:solidFill>
                  <a:srgbClr val="000000"/>
                </a:solidFill>
                <a:effectLst/>
                <a:latin typeface="unset"/>
              </a:rPr>
              <a:t>AI can also be used to improve Critical Thinking</a:t>
            </a:r>
            <a:br>
              <a:rPr lang="en-US" altLang="zh-CN" sz="2800" b="0" i="0" dirty="0">
                <a:solidFill>
                  <a:srgbClr val="000000"/>
                </a:solidFill>
                <a:effectLst/>
                <a:latin typeface="unset"/>
              </a:rPr>
            </a:br>
            <a:r>
              <a:rPr lang="en-US" altLang="zh-CN" sz="2800" b="0" i="0" u="sng" dirty="0">
                <a:solidFill>
                  <a:srgbClr val="000000"/>
                </a:solidFill>
                <a:effectLst/>
                <a:latin typeface="unset"/>
              </a:rPr>
              <a:t>by </a:t>
            </a:r>
            <a:r>
              <a:rPr lang="en-US" altLang="zh-CN" sz="2800" u="sng" dirty="0">
                <a:solidFill>
                  <a:schemeClr val="accent1">
                    <a:lumMod val="75000"/>
                  </a:schemeClr>
                </a:solidFill>
                <a:latin typeface="Söhne"/>
              </a:rPr>
              <a:t>encouraging</a:t>
            </a:r>
            <a:r>
              <a:rPr lang="en-US" altLang="zh-CN" sz="2800" b="0" i="0" u="sng" dirty="0">
                <a:solidFill>
                  <a:schemeClr val="accent1">
                    <a:lumMod val="75000"/>
                  </a:schemeClr>
                </a:solidFill>
                <a:effectLst/>
                <a:latin typeface="Söhne"/>
              </a:rPr>
              <a:t> students to compare AI-produced content with reliable sources to develop critical thinking.</a:t>
            </a:r>
          </a:p>
          <a:p>
            <a:pPr marL="0" indent="0" algn="l">
              <a:buNone/>
            </a:pPr>
            <a:r>
              <a:rPr lang="en-US" altLang="zh-CN" sz="2800" b="0" i="0" dirty="0">
                <a:solidFill>
                  <a:srgbClr val="000000"/>
                </a:solidFill>
                <a:effectLst/>
                <a:latin typeface="unset"/>
              </a:rPr>
              <a:t> </a:t>
            </a:r>
          </a:p>
        </p:txBody>
      </p:sp>
    </p:spTree>
    <p:extLst>
      <p:ext uri="{BB962C8B-B14F-4D97-AF65-F5344CB8AC3E}">
        <p14:creationId xmlns:p14="http://schemas.microsoft.com/office/powerpoint/2010/main" val="1076462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0C7D61-7DA1-4534-3F18-298BABF9240D}"/>
              </a:ext>
            </a:extLst>
          </p:cNvPr>
          <p:cNvSpPr>
            <a:spLocks noGrp="1"/>
          </p:cNvSpPr>
          <p:nvPr>
            <p:ph type="title"/>
          </p:nvPr>
        </p:nvSpPr>
        <p:spPr/>
        <p:txBody>
          <a:bodyPr/>
          <a:lstStyle/>
          <a:p>
            <a:r>
              <a:rPr kumimoji="1" lang="en-US" altLang="ja-JP" dirty="0"/>
              <a:t>Education— </a:t>
            </a:r>
            <a:br>
              <a:rPr kumimoji="1" lang="en-US" altLang="ja-JP" dirty="0"/>
            </a:br>
            <a:r>
              <a:rPr lang="en-US" altLang="zh-CN" dirty="0"/>
              <a:t>To SUM UP</a:t>
            </a:r>
            <a:br>
              <a:rPr lang="en-US" altLang="zh-CN" dirty="0"/>
            </a:br>
            <a:r>
              <a:rPr lang="en-US" altLang="zh-CN" dirty="0"/>
              <a:t>……</a:t>
            </a:r>
            <a:endParaRPr lang="zh-CN" altLang="en-US" dirty="0"/>
          </a:p>
        </p:txBody>
      </p:sp>
      <p:sp>
        <p:nvSpPr>
          <p:cNvPr id="4" name="文本框 3">
            <a:extLst>
              <a:ext uri="{FF2B5EF4-FFF2-40B4-BE49-F238E27FC236}">
                <a16:creationId xmlns:a16="http://schemas.microsoft.com/office/drawing/2014/main" id="{AB128D11-5D5C-866B-D961-9912DCB7A587}"/>
              </a:ext>
            </a:extLst>
          </p:cNvPr>
          <p:cNvSpPr txBox="1"/>
          <p:nvPr/>
        </p:nvSpPr>
        <p:spPr>
          <a:xfrm>
            <a:off x="3574473" y="1289509"/>
            <a:ext cx="8026400" cy="4955203"/>
          </a:xfrm>
          <a:prstGeom prst="rect">
            <a:avLst/>
          </a:prstGeom>
          <a:noFill/>
        </p:spPr>
        <p:txBody>
          <a:bodyPr wrap="square" rtlCol="0">
            <a:spAutoFit/>
          </a:bodyPr>
          <a:lstStyle/>
          <a:p>
            <a:r>
              <a:rPr lang="en-US" altLang="zh-CN" sz="4000" i="0" dirty="0">
                <a:solidFill>
                  <a:srgbClr val="000000"/>
                </a:solidFill>
                <a:effectLst/>
                <a:latin typeface="var(--sans-serif-font-family,&quot;Open Sans&quot;,sans-serif)"/>
              </a:rPr>
              <a:t>Chat GPT Can Complement Learning, </a:t>
            </a:r>
          </a:p>
          <a:p>
            <a:r>
              <a:rPr lang="en-US" altLang="zh-CN" sz="4000" i="0" dirty="0">
                <a:solidFill>
                  <a:srgbClr val="000000"/>
                </a:solidFill>
                <a:effectLst/>
                <a:latin typeface="var(--sans-serif-font-family,&quot;Open Sans&quot;,sans-serif)"/>
              </a:rPr>
              <a:t>Not Replace It.</a:t>
            </a:r>
          </a:p>
          <a:p>
            <a:br>
              <a:rPr lang="en-US" altLang="zh-CN" sz="4000" i="0" dirty="0">
                <a:solidFill>
                  <a:srgbClr val="000000"/>
                </a:solidFill>
                <a:effectLst/>
                <a:latin typeface="var(--sans-serif-font-family,&quot;Open Sans&quot;,sans-serif)"/>
              </a:rPr>
            </a:br>
            <a:br>
              <a:rPr lang="en-US" altLang="zh-CN" sz="4000" i="0" dirty="0">
                <a:solidFill>
                  <a:srgbClr val="000000"/>
                </a:solidFill>
                <a:effectLst/>
                <a:latin typeface="var(--sans-serif-font-family,&quot;Open Sans&quot;,sans-serif)"/>
              </a:rPr>
            </a:br>
            <a:r>
              <a:rPr lang="en-US" altLang="zh-CN" sz="4000" i="0" dirty="0">
                <a:solidFill>
                  <a:srgbClr val="000000"/>
                </a:solidFill>
                <a:effectLst/>
                <a:latin typeface="var(--sans-serif-font-family,&quot;Open Sans&quot;,sans-serif)"/>
              </a:rPr>
              <a:t>However</a:t>
            </a:r>
            <a:r>
              <a:rPr lang="en-US" altLang="zh-CN" sz="4000" i="0" u="sng" dirty="0">
                <a:solidFill>
                  <a:srgbClr val="000000"/>
                </a:solidFill>
                <a:effectLst/>
                <a:latin typeface="var(--sans-serif-font-family,&quot;Open Sans&quot;,sans-serif)"/>
              </a:rPr>
              <a:t>, the form of education will certainly change</a:t>
            </a:r>
            <a:br>
              <a:rPr lang="en-US" altLang="zh-CN" sz="4000" i="0" dirty="0">
                <a:solidFill>
                  <a:srgbClr val="000000"/>
                </a:solidFill>
                <a:effectLst/>
                <a:latin typeface="var(--sans-serif-font-family,&quot;Open Sans&quot;,sans-serif)"/>
              </a:rPr>
            </a:br>
            <a:br>
              <a:rPr lang="en-US" altLang="zh-CN" sz="4000" i="0" dirty="0">
                <a:solidFill>
                  <a:srgbClr val="000000"/>
                </a:solidFill>
                <a:effectLst/>
                <a:latin typeface="var(--sans-serif-font-family,&quot;Open Sans&quot;,sans-serif)"/>
              </a:rPr>
            </a:br>
            <a:br>
              <a:rPr lang="en-US" altLang="zh-CN" b="1" i="0" dirty="0">
                <a:solidFill>
                  <a:srgbClr val="000000"/>
                </a:solidFill>
                <a:effectLst/>
                <a:latin typeface="var(--sans-serif-font-family,&quot;Open Sans&quot;,sans-serif)"/>
              </a:rPr>
            </a:br>
            <a:endParaRPr lang="zh-CN" altLang="en-US" dirty="0"/>
          </a:p>
        </p:txBody>
      </p:sp>
    </p:spTree>
    <p:extLst>
      <p:ext uri="{BB962C8B-B14F-4D97-AF65-F5344CB8AC3E}">
        <p14:creationId xmlns:p14="http://schemas.microsoft.com/office/powerpoint/2010/main" val="383005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25C8FF-A1DE-95ED-8D0C-062F30FD7674}"/>
              </a:ext>
            </a:extLst>
          </p:cNvPr>
          <p:cNvSpPr>
            <a:spLocks noGrp="1"/>
          </p:cNvSpPr>
          <p:nvPr>
            <p:ph type="title"/>
          </p:nvPr>
        </p:nvSpPr>
        <p:spPr/>
        <p:txBody>
          <a:bodyPr/>
          <a:lstStyle/>
          <a:p>
            <a:r>
              <a:rPr kumimoji="1" lang="en-US" altLang="ja-JP" dirty="0"/>
              <a:t>Education—</a:t>
            </a:r>
            <a:br>
              <a:rPr kumimoji="1" lang="en-US" altLang="ja-JP" dirty="0"/>
            </a:br>
            <a:r>
              <a:rPr kumimoji="1" lang="en-US" altLang="zh-CN" dirty="0">
                <a:solidFill>
                  <a:srgbClr val="FFC000"/>
                </a:solidFill>
              </a:rPr>
              <a:t>Questions &amp;Discussions</a:t>
            </a:r>
            <a:br>
              <a:rPr kumimoji="1" lang="ja-JP" altLang="en-US" dirty="0">
                <a:solidFill>
                  <a:srgbClr val="FFC000"/>
                </a:solidFill>
              </a:rPr>
            </a:br>
            <a:endParaRPr kumimoji="1" lang="ja-JP" altLang="en-US" dirty="0">
              <a:solidFill>
                <a:srgbClr val="FFC000"/>
              </a:solidFill>
            </a:endParaRPr>
          </a:p>
        </p:txBody>
      </p:sp>
      <p:sp>
        <p:nvSpPr>
          <p:cNvPr id="3" name="コンテンツ プレースホルダー 2">
            <a:extLst>
              <a:ext uri="{FF2B5EF4-FFF2-40B4-BE49-F238E27FC236}">
                <a16:creationId xmlns:a16="http://schemas.microsoft.com/office/drawing/2014/main" id="{C371AB72-0EBD-78B4-F0F1-23E5C20C5983}"/>
              </a:ext>
            </a:extLst>
          </p:cNvPr>
          <p:cNvSpPr>
            <a:spLocks noGrp="1"/>
          </p:cNvSpPr>
          <p:nvPr>
            <p:ph idx="1"/>
          </p:nvPr>
        </p:nvSpPr>
        <p:spPr>
          <a:xfrm>
            <a:off x="3869268" y="864107"/>
            <a:ext cx="7315200" cy="5213419"/>
          </a:xfrm>
        </p:spPr>
        <p:txBody>
          <a:bodyPr>
            <a:normAutofit/>
          </a:bodyPr>
          <a:lstStyle/>
          <a:p>
            <a:r>
              <a:rPr lang="en-US" altLang="zh-CN" b="0" i="0" dirty="0">
                <a:solidFill>
                  <a:srgbClr val="374151"/>
                </a:solidFill>
                <a:effectLst/>
                <a:latin typeface="Söhne"/>
              </a:rPr>
              <a:t>Is </a:t>
            </a:r>
            <a:r>
              <a:rPr lang="en-US" altLang="zh-CN" b="0" i="0" dirty="0">
                <a:solidFill>
                  <a:schemeClr val="accent1">
                    <a:lumMod val="75000"/>
                  </a:schemeClr>
                </a:solidFill>
                <a:effectLst/>
                <a:latin typeface="Söhne"/>
              </a:rPr>
              <a:t>memorization</a:t>
            </a:r>
            <a:r>
              <a:rPr lang="en-US" altLang="zh-CN" b="0" i="0" dirty="0">
                <a:solidFill>
                  <a:srgbClr val="374151"/>
                </a:solidFill>
                <a:effectLst/>
                <a:latin typeface="Söhne"/>
              </a:rPr>
              <a:t>, which is highly valued in traditional education, still necessary? </a:t>
            </a:r>
          </a:p>
          <a:p>
            <a:r>
              <a:rPr lang="en-US" altLang="zh-CN" b="0" i="0" dirty="0">
                <a:solidFill>
                  <a:srgbClr val="374151"/>
                </a:solidFill>
                <a:effectLst/>
                <a:latin typeface="Söhne"/>
              </a:rPr>
              <a:t>Is learning </a:t>
            </a:r>
            <a:r>
              <a:rPr lang="en-US" altLang="zh-CN" b="0" i="0" dirty="0">
                <a:solidFill>
                  <a:schemeClr val="accent1">
                    <a:lumMod val="75000"/>
                  </a:schemeClr>
                </a:solidFill>
                <a:effectLst/>
                <a:latin typeface="Söhne"/>
              </a:rPr>
              <a:t>languages</a:t>
            </a:r>
            <a:r>
              <a:rPr lang="en-US" altLang="zh-CN" b="0" i="0" dirty="0">
                <a:solidFill>
                  <a:srgbClr val="374151"/>
                </a:solidFill>
                <a:effectLst/>
                <a:latin typeface="Söhne"/>
              </a:rPr>
              <a:t> still necessary? </a:t>
            </a:r>
          </a:p>
          <a:p>
            <a:r>
              <a:rPr lang="en-US" altLang="zh-CN" b="0" i="0" dirty="0">
                <a:solidFill>
                  <a:srgbClr val="374151"/>
                </a:solidFill>
                <a:effectLst/>
                <a:latin typeface="Söhne"/>
              </a:rPr>
              <a:t>Do we still need </a:t>
            </a:r>
            <a:r>
              <a:rPr lang="en-US" altLang="zh-CN" b="0" i="0" dirty="0">
                <a:solidFill>
                  <a:schemeClr val="accent1">
                    <a:lumMod val="75000"/>
                  </a:schemeClr>
                </a:solidFill>
                <a:effectLst/>
                <a:latin typeface="Söhne"/>
              </a:rPr>
              <a:t>teachers</a:t>
            </a:r>
            <a:r>
              <a:rPr lang="en-US" altLang="zh-CN" b="0" i="0" dirty="0">
                <a:solidFill>
                  <a:srgbClr val="374151"/>
                </a:solidFill>
                <a:effectLst/>
                <a:latin typeface="Söhne"/>
              </a:rPr>
              <a:t>? </a:t>
            </a:r>
          </a:p>
          <a:p>
            <a:r>
              <a:rPr lang="en-US" altLang="zh-CN" b="0" i="0" dirty="0">
                <a:solidFill>
                  <a:srgbClr val="374151"/>
                </a:solidFill>
                <a:effectLst/>
                <a:latin typeface="Söhne"/>
              </a:rPr>
              <a:t>Can AI provide </a:t>
            </a:r>
            <a:r>
              <a:rPr lang="en-US" altLang="zh-CN" b="0" i="0" dirty="0">
                <a:solidFill>
                  <a:schemeClr val="accent1">
                    <a:lumMod val="75000"/>
                  </a:schemeClr>
                </a:solidFill>
                <a:effectLst/>
                <a:latin typeface="Söhne"/>
              </a:rPr>
              <a:t>equal educational opportunities</a:t>
            </a:r>
            <a:r>
              <a:rPr lang="en-US" altLang="zh-CN" b="0" i="0" dirty="0">
                <a:solidFill>
                  <a:srgbClr val="374151"/>
                </a:solidFill>
                <a:effectLst/>
                <a:latin typeface="Söhne"/>
              </a:rPr>
              <a:t> for all students, or does it exacerbate educational disparities?</a:t>
            </a:r>
          </a:p>
          <a:p>
            <a:r>
              <a:rPr lang="en-US" altLang="zh-CN" b="0" i="0" dirty="0">
                <a:solidFill>
                  <a:srgbClr val="374151"/>
                </a:solidFill>
                <a:effectLst/>
                <a:latin typeface="Söhne"/>
              </a:rPr>
              <a:t>What kind of impact does prolonged interaction with AI have on students' </a:t>
            </a:r>
            <a:r>
              <a:rPr lang="en-US" altLang="zh-CN" b="0" i="0" dirty="0">
                <a:solidFill>
                  <a:schemeClr val="accent1">
                    <a:lumMod val="75000"/>
                  </a:schemeClr>
                </a:solidFill>
                <a:effectLst/>
                <a:latin typeface="Söhne"/>
              </a:rPr>
              <a:t>mental health</a:t>
            </a:r>
            <a:r>
              <a:rPr lang="en-US" altLang="zh-CN" b="0" i="0" dirty="0">
                <a:solidFill>
                  <a:srgbClr val="374151"/>
                </a:solidFill>
                <a:effectLst/>
                <a:latin typeface="Söhne"/>
              </a:rPr>
              <a:t>?</a:t>
            </a:r>
          </a:p>
          <a:p>
            <a:endParaRPr kumimoji="1" lang="en-US" altLang="ja-JP" dirty="0">
              <a:solidFill>
                <a:srgbClr val="374151"/>
              </a:solidFill>
              <a:latin typeface="Söhne"/>
            </a:endParaRPr>
          </a:p>
          <a:p>
            <a:pPr marL="0" indent="0">
              <a:buNone/>
            </a:pPr>
            <a:r>
              <a:rPr lang="en-US" altLang="zh-CN" b="1" i="0" u="sng" dirty="0">
                <a:solidFill>
                  <a:srgbClr val="374151"/>
                </a:solidFill>
                <a:effectLst/>
                <a:latin typeface="Söhne"/>
              </a:rPr>
              <a:t>One thing is clear: people must learn how to use AI tools, or else they run the risk of becoming obsolete in this era.</a:t>
            </a:r>
            <a:endParaRPr kumimoji="1" lang="ja-JP" altLang="en-US" b="1" u="sng" dirty="0"/>
          </a:p>
        </p:txBody>
      </p:sp>
    </p:spTree>
    <p:extLst>
      <p:ext uri="{BB962C8B-B14F-4D97-AF65-F5344CB8AC3E}">
        <p14:creationId xmlns:p14="http://schemas.microsoft.com/office/powerpoint/2010/main" val="246738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E85F50-D928-6CB8-5FDD-49279214E166}"/>
              </a:ext>
            </a:extLst>
          </p:cNvPr>
          <p:cNvSpPr>
            <a:spLocks noGrp="1"/>
          </p:cNvSpPr>
          <p:nvPr>
            <p:ph type="title"/>
          </p:nvPr>
        </p:nvSpPr>
        <p:spPr/>
        <p:txBody>
          <a:bodyPr>
            <a:normAutofit/>
          </a:bodyPr>
          <a:lstStyle/>
          <a:p>
            <a:r>
              <a:rPr lang="en-US" altLang="zh-CN" sz="3200" dirty="0"/>
              <a:t>Labor Market &amp; Unemployment</a:t>
            </a:r>
            <a:endParaRPr lang="zh-CN" altLang="en-US" sz="3200" dirty="0"/>
          </a:p>
        </p:txBody>
      </p:sp>
      <p:sp>
        <p:nvSpPr>
          <p:cNvPr id="3" name="内容占位符 2">
            <a:extLst>
              <a:ext uri="{FF2B5EF4-FFF2-40B4-BE49-F238E27FC236}">
                <a16:creationId xmlns:a16="http://schemas.microsoft.com/office/drawing/2014/main" id="{6B5896F3-13A7-7AC3-D158-DC8CE46FDD3A}"/>
              </a:ext>
            </a:extLst>
          </p:cNvPr>
          <p:cNvSpPr>
            <a:spLocks noGrp="1"/>
          </p:cNvSpPr>
          <p:nvPr>
            <p:ph idx="1"/>
          </p:nvPr>
        </p:nvSpPr>
        <p:spPr/>
        <p:txBody>
          <a:bodyPr/>
          <a:lstStyle/>
          <a:p>
            <a:r>
              <a:rPr lang="en-US" altLang="zh-CN" b="0" i="0" dirty="0">
                <a:solidFill>
                  <a:srgbClr val="000000"/>
                </a:solidFill>
                <a:effectLst/>
                <a:latin typeface="Independent"/>
              </a:rPr>
              <a:t>In the most recent analysis (March, 2023), </a:t>
            </a:r>
            <a:r>
              <a:rPr lang="en-US" altLang="zh-CN" b="0" i="0" dirty="0" err="1">
                <a:solidFill>
                  <a:srgbClr val="000000"/>
                </a:solidFill>
                <a:effectLst/>
                <a:latin typeface="Independent"/>
              </a:rPr>
              <a:t>OpenAI’s</a:t>
            </a:r>
            <a:r>
              <a:rPr lang="en-US" altLang="zh-CN" b="0" i="0" dirty="0">
                <a:solidFill>
                  <a:srgbClr val="000000"/>
                </a:solidFill>
                <a:effectLst/>
                <a:latin typeface="Independent"/>
              </a:rPr>
              <a:t> </a:t>
            </a:r>
            <a:r>
              <a:rPr lang="en-US" altLang="zh-CN" b="0" i="0" dirty="0" err="1">
                <a:solidFill>
                  <a:srgbClr val="000000"/>
                </a:solidFill>
                <a:effectLst/>
                <a:latin typeface="Independent"/>
              </a:rPr>
              <a:t>Tyna</a:t>
            </a:r>
            <a:r>
              <a:rPr lang="en-US" altLang="zh-CN" b="0" i="0" dirty="0">
                <a:solidFill>
                  <a:srgbClr val="000000"/>
                </a:solidFill>
                <a:effectLst/>
                <a:latin typeface="Independent"/>
              </a:rPr>
              <a:t> </a:t>
            </a:r>
            <a:r>
              <a:rPr lang="en-US" altLang="zh-CN" b="0" i="0" dirty="0" err="1">
                <a:solidFill>
                  <a:srgbClr val="000000"/>
                </a:solidFill>
                <a:effectLst/>
                <a:latin typeface="Independent"/>
              </a:rPr>
              <a:t>Eloundou</a:t>
            </a:r>
            <a:r>
              <a:rPr lang="en-US" altLang="zh-CN" b="0" i="0" dirty="0">
                <a:solidFill>
                  <a:srgbClr val="000000"/>
                </a:solidFill>
                <a:effectLst/>
                <a:latin typeface="Independent"/>
              </a:rPr>
              <a:t>, Sam Manning, and Pamela Mishkin, with the University of Pennsylvania’s Daniel Rock</a:t>
            </a:r>
            <a:r>
              <a:rPr lang="en-US" altLang="zh-CN" b="1" i="0" dirty="0">
                <a:solidFill>
                  <a:srgbClr val="000000"/>
                </a:solidFill>
                <a:effectLst/>
                <a:latin typeface="Independent"/>
              </a:rPr>
              <a:t>,</a:t>
            </a:r>
            <a:r>
              <a:rPr lang="en-US" altLang="zh-CN" b="0" i="0" dirty="0">
                <a:solidFill>
                  <a:srgbClr val="000000"/>
                </a:solidFill>
                <a:effectLst/>
                <a:latin typeface="Independent"/>
              </a:rPr>
              <a:t> </a:t>
            </a:r>
            <a:r>
              <a:rPr lang="en-US" altLang="zh-CN" b="0" i="0" u="sng" dirty="0">
                <a:effectLst/>
                <a:latin typeface="Independent"/>
                <a:hlinkClick r:id="rId3"/>
              </a:rPr>
              <a:t>found that large language models such as GPT could have some effect on 80% of the US workforce</a:t>
            </a:r>
            <a:r>
              <a:rPr lang="en-US" altLang="zh-CN" b="0" i="0" dirty="0">
                <a:solidFill>
                  <a:srgbClr val="000000"/>
                </a:solidFill>
                <a:effectLst/>
                <a:latin typeface="Independent"/>
              </a:rPr>
              <a:t>. </a:t>
            </a:r>
          </a:p>
          <a:p>
            <a:r>
              <a:rPr lang="en-US" altLang="zh-CN" b="0" i="0" dirty="0">
                <a:solidFill>
                  <a:srgbClr val="000000"/>
                </a:solidFill>
                <a:effectLst/>
                <a:latin typeface="Independent"/>
              </a:rPr>
              <a:t>They further estimated that the AI models, including GPT-4 and other anticipated software tools</a:t>
            </a:r>
            <a:r>
              <a:rPr lang="en-US" altLang="zh-CN" b="0" i="0" dirty="0">
                <a:solidFill>
                  <a:schemeClr val="accent1">
                    <a:lumMod val="75000"/>
                  </a:schemeClr>
                </a:solidFill>
                <a:effectLst/>
                <a:latin typeface="Independent"/>
              </a:rPr>
              <a:t>, would heavily affect 19% of jobs, with at least 50% of the tasks in those jobs “exposed.”</a:t>
            </a:r>
            <a:r>
              <a:rPr lang="en-US" altLang="zh-CN" b="0" i="0" dirty="0">
                <a:solidFill>
                  <a:srgbClr val="000000"/>
                </a:solidFill>
                <a:effectLst/>
                <a:latin typeface="Independent"/>
              </a:rPr>
              <a:t> In contrast to what we saw in earlier waves of automation, </a:t>
            </a:r>
            <a:r>
              <a:rPr lang="en-US" altLang="zh-CN" b="0" i="0" dirty="0">
                <a:solidFill>
                  <a:schemeClr val="accent1">
                    <a:lumMod val="75000"/>
                  </a:schemeClr>
                </a:solidFill>
                <a:effectLst/>
                <a:latin typeface="Independent"/>
              </a:rPr>
              <a:t>higher-income jobs would be most affected</a:t>
            </a:r>
            <a:r>
              <a:rPr lang="en-US" altLang="zh-CN" b="0" i="0" dirty="0">
                <a:solidFill>
                  <a:srgbClr val="000000"/>
                </a:solidFill>
                <a:effectLst/>
                <a:latin typeface="Independent"/>
              </a:rPr>
              <a:t>, they suggest. Some of the people whose jobs are most vulnerable: writers, web and digital designers, financial quantitative analysts, and blockchain engineers.</a:t>
            </a:r>
            <a:endParaRPr lang="zh-CN" altLang="en-US" dirty="0"/>
          </a:p>
        </p:txBody>
      </p:sp>
    </p:spTree>
    <p:extLst>
      <p:ext uri="{BB962C8B-B14F-4D97-AF65-F5344CB8AC3E}">
        <p14:creationId xmlns:p14="http://schemas.microsoft.com/office/powerpoint/2010/main" val="920840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E85F50-D928-6CB8-5FDD-49279214E166}"/>
              </a:ext>
            </a:extLst>
          </p:cNvPr>
          <p:cNvSpPr>
            <a:spLocks noGrp="1"/>
          </p:cNvSpPr>
          <p:nvPr>
            <p:ph type="title"/>
          </p:nvPr>
        </p:nvSpPr>
        <p:spPr/>
        <p:txBody>
          <a:bodyPr>
            <a:normAutofit/>
          </a:bodyPr>
          <a:lstStyle/>
          <a:p>
            <a:r>
              <a:rPr lang="en-US" altLang="zh-CN" sz="3200" dirty="0"/>
              <a:t>Labor Market &amp; Unemployment</a:t>
            </a:r>
            <a:endParaRPr lang="zh-CN" altLang="en-US" sz="3200" dirty="0"/>
          </a:p>
        </p:txBody>
      </p:sp>
      <p:sp>
        <p:nvSpPr>
          <p:cNvPr id="3" name="内容占位符 2">
            <a:extLst>
              <a:ext uri="{FF2B5EF4-FFF2-40B4-BE49-F238E27FC236}">
                <a16:creationId xmlns:a16="http://schemas.microsoft.com/office/drawing/2014/main" id="{6B5896F3-13A7-7AC3-D158-DC8CE46FDD3A}"/>
              </a:ext>
            </a:extLst>
          </p:cNvPr>
          <p:cNvSpPr>
            <a:spLocks noGrp="1"/>
          </p:cNvSpPr>
          <p:nvPr>
            <p:ph idx="1"/>
          </p:nvPr>
        </p:nvSpPr>
        <p:spPr/>
        <p:txBody>
          <a:bodyPr/>
          <a:lstStyle/>
          <a:p>
            <a:r>
              <a:rPr lang="en-US" altLang="zh-CN" b="0" i="0" dirty="0">
                <a:solidFill>
                  <a:srgbClr val="000000"/>
                </a:solidFill>
                <a:effectLst/>
                <a:latin typeface="Independent"/>
              </a:rPr>
              <a:t>Two MIT economics graduate students, </a:t>
            </a:r>
            <a:r>
              <a:rPr lang="en-US" altLang="zh-CN" b="0" i="0" dirty="0" err="1">
                <a:solidFill>
                  <a:srgbClr val="000000"/>
                </a:solidFill>
                <a:effectLst/>
                <a:latin typeface="Independent"/>
              </a:rPr>
              <a:t>Shakked</a:t>
            </a:r>
            <a:r>
              <a:rPr lang="en-US" altLang="zh-CN" b="0" i="0" dirty="0">
                <a:solidFill>
                  <a:srgbClr val="000000"/>
                </a:solidFill>
                <a:effectLst/>
                <a:latin typeface="Independent"/>
              </a:rPr>
              <a:t> Noy and Whitney Zhang, ran an experiment involving hundreds of college-educated professionals working in areas like marketing and HR; they asked half to use </a:t>
            </a:r>
            <a:r>
              <a:rPr lang="en-US" altLang="zh-CN" b="0" i="0" dirty="0" err="1">
                <a:solidFill>
                  <a:srgbClr val="000000"/>
                </a:solidFill>
                <a:effectLst/>
                <a:latin typeface="Independent"/>
              </a:rPr>
              <a:t>ChatGPT</a:t>
            </a:r>
            <a:r>
              <a:rPr lang="en-US" altLang="zh-CN" b="0" i="0" dirty="0">
                <a:solidFill>
                  <a:srgbClr val="000000"/>
                </a:solidFill>
                <a:effectLst/>
                <a:latin typeface="Independent"/>
              </a:rPr>
              <a:t> in their daily tasks and the others not to.</a:t>
            </a:r>
          </a:p>
          <a:p>
            <a:r>
              <a:rPr lang="en-US" altLang="zh-CN" b="0" i="0" dirty="0">
                <a:solidFill>
                  <a:srgbClr val="000000"/>
                </a:solidFill>
                <a:effectLst/>
                <a:latin typeface="Independent"/>
              </a:rPr>
              <a:t> </a:t>
            </a:r>
            <a:r>
              <a:rPr lang="en-US" altLang="zh-CN" b="0" i="0" dirty="0" err="1">
                <a:solidFill>
                  <a:srgbClr val="000000"/>
                </a:solidFill>
                <a:effectLst/>
                <a:latin typeface="Independent"/>
              </a:rPr>
              <a:t>ChatGPT</a:t>
            </a:r>
            <a:r>
              <a:rPr lang="en-US" altLang="zh-CN" b="0" i="0" dirty="0">
                <a:solidFill>
                  <a:srgbClr val="000000"/>
                </a:solidFill>
                <a:effectLst/>
                <a:latin typeface="Independent"/>
              </a:rPr>
              <a:t> raised overall productivity (not too surprisingly), but here’s the really interesting </a:t>
            </a:r>
            <a:r>
              <a:rPr lang="en-US" altLang="zh-CN" dirty="0">
                <a:solidFill>
                  <a:srgbClr val="000000"/>
                </a:solidFill>
                <a:latin typeface="Independent"/>
              </a:rPr>
              <a:t>result: </a:t>
            </a:r>
            <a:r>
              <a:rPr lang="en-US" altLang="zh-CN" b="0" i="0" dirty="0">
                <a:solidFill>
                  <a:schemeClr val="accent1">
                    <a:lumMod val="75000"/>
                  </a:schemeClr>
                </a:solidFill>
                <a:effectLst/>
                <a:latin typeface="Independent"/>
              </a:rPr>
              <a:t>the AI tool helped the least skilled and accomplished workers the most, decreasing the performance gap between employees</a:t>
            </a:r>
            <a:r>
              <a:rPr lang="en-US" altLang="zh-CN" b="0" i="0" dirty="0">
                <a:solidFill>
                  <a:srgbClr val="000000"/>
                </a:solidFill>
                <a:effectLst/>
                <a:latin typeface="Independent"/>
              </a:rPr>
              <a:t>. In other words, the poor writers got much better; the good writers simply got a little faster.</a:t>
            </a:r>
            <a:endParaRPr lang="zh-CN" altLang="en-US" dirty="0"/>
          </a:p>
        </p:txBody>
      </p:sp>
    </p:spTree>
    <p:extLst>
      <p:ext uri="{BB962C8B-B14F-4D97-AF65-F5344CB8AC3E}">
        <p14:creationId xmlns:p14="http://schemas.microsoft.com/office/powerpoint/2010/main" val="1186055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Distribution of AI guidelines</a:t>
            </a:r>
            <a:endParaRPr lang="zh-CN" altLang="en-US" dirty="0"/>
          </a:p>
        </p:txBody>
      </p:sp>
      <p:pic>
        <p:nvPicPr>
          <p:cNvPr id="7" name="内容占位符 6">
            <a:extLst>
              <a:ext uri="{FF2B5EF4-FFF2-40B4-BE49-F238E27FC236}">
                <a16:creationId xmlns:a16="http://schemas.microsoft.com/office/drawing/2014/main" id="{87719250-78DB-0F93-D48C-DC1AE172712C}"/>
              </a:ext>
            </a:extLst>
          </p:cNvPr>
          <p:cNvPicPr>
            <a:picLocks noGrp="1" noChangeAspect="1"/>
          </p:cNvPicPr>
          <p:nvPr>
            <p:ph idx="1"/>
          </p:nvPr>
        </p:nvPicPr>
        <p:blipFill>
          <a:blip r:embed="rId2"/>
          <a:stretch>
            <a:fillRect/>
          </a:stretch>
        </p:blipFill>
        <p:spPr>
          <a:xfrm>
            <a:off x="4493460" y="774777"/>
            <a:ext cx="5791518" cy="5121275"/>
          </a:xfrm>
        </p:spPr>
      </p:pic>
    </p:spTree>
    <p:extLst>
      <p:ext uri="{BB962C8B-B14F-4D97-AF65-F5344CB8AC3E}">
        <p14:creationId xmlns:p14="http://schemas.microsoft.com/office/powerpoint/2010/main" val="1190961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E85F50-D928-6CB8-5FDD-49279214E166}"/>
              </a:ext>
            </a:extLst>
          </p:cNvPr>
          <p:cNvSpPr>
            <a:spLocks noGrp="1"/>
          </p:cNvSpPr>
          <p:nvPr>
            <p:ph type="title"/>
          </p:nvPr>
        </p:nvSpPr>
        <p:spPr/>
        <p:txBody>
          <a:bodyPr>
            <a:normAutofit/>
          </a:bodyPr>
          <a:lstStyle/>
          <a:p>
            <a:r>
              <a:rPr lang="en-US" altLang="zh-CN" sz="3200" dirty="0"/>
              <a:t>Labor Market &amp; Unemployment</a:t>
            </a:r>
            <a:endParaRPr lang="zh-CN" altLang="en-US" sz="3200" dirty="0"/>
          </a:p>
        </p:txBody>
      </p:sp>
      <p:pic>
        <p:nvPicPr>
          <p:cNvPr id="7" name="图片 6">
            <a:extLst>
              <a:ext uri="{FF2B5EF4-FFF2-40B4-BE49-F238E27FC236}">
                <a16:creationId xmlns:a16="http://schemas.microsoft.com/office/drawing/2014/main" id="{E6AB5EF8-B974-A36B-08BF-6C26DEA8058F}"/>
              </a:ext>
            </a:extLst>
          </p:cNvPr>
          <p:cNvPicPr>
            <a:picLocks noChangeAspect="1"/>
          </p:cNvPicPr>
          <p:nvPr/>
        </p:nvPicPr>
        <p:blipFill>
          <a:blip r:embed="rId3"/>
          <a:stretch>
            <a:fillRect/>
          </a:stretch>
        </p:blipFill>
        <p:spPr>
          <a:xfrm>
            <a:off x="4101565" y="481571"/>
            <a:ext cx="7609524" cy="5885714"/>
          </a:xfrm>
          <a:prstGeom prst="rect">
            <a:avLst/>
          </a:prstGeom>
        </p:spPr>
      </p:pic>
    </p:spTree>
    <p:extLst>
      <p:ext uri="{BB962C8B-B14F-4D97-AF65-F5344CB8AC3E}">
        <p14:creationId xmlns:p14="http://schemas.microsoft.com/office/powerpoint/2010/main" val="2225485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A064D3-D2C7-8658-6E9D-ACCDCEAFD2A6}"/>
              </a:ext>
            </a:extLst>
          </p:cNvPr>
          <p:cNvSpPr>
            <a:spLocks noGrp="1"/>
          </p:cNvSpPr>
          <p:nvPr>
            <p:ph type="title"/>
          </p:nvPr>
        </p:nvSpPr>
        <p:spPr/>
        <p:txBody>
          <a:bodyPr/>
          <a:lstStyle/>
          <a:p>
            <a:r>
              <a:rPr lang="en-US" altLang="zh-CN" b="0" i="0" dirty="0">
                <a:solidFill>
                  <a:srgbClr val="374151"/>
                </a:solidFill>
                <a:effectLst/>
                <a:latin typeface="Söhne"/>
              </a:rPr>
              <a:t>Additional Content (If not covered before)</a:t>
            </a:r>
            <a:endParaRPr lang="zh-CN" altLang="en-US" dirty="0"/>
          </a:p>
        </p:txBody>
      </p:sp>
      <p:sp>
        <p:nvSpPr>
          <p:cNvPr id="4" name="文本框 3">
            <a:extLst>
              <a:ext uri="{FF2B5EF4-FFF2-40B4-BE49-F238E27FC236}">
                <a16:creationId xmlns:a16="http://schemas.microsoft.com/office/drawing/2014/main" id="{420115F0-F21B-4509-434E-CFB3555784F1}"/>
              </a:ext>
            </a:extLst>
          </p:cNvPr>
          <p:cNvSpPr txBox="1"/>
          <p:nvPr/>
        </p:nvSpPr>
        <p:spPr>
          <a:xfrm>
            <a:off x="1099127" y="144783"/>
            <a:ext cx="10538691" cy="461665"/>
          </a:xfrm>
          <a:prstGeom prst="rect">
            <a:avLst/>
          </a:prstGeom>
          <a:noFill/>
        </p:spPr>
        <p:txBody>
          <a:bodyPr wrap="square" rtlCol="0">
            <a:spAutoFit/>
          </a:bodyPr>
          <a:lstStyle/>
          <a:p>
            <a:r>
              <a:rPr lang="en-US" altLang="zh-CN" sz="2400" b="1" i="0" dirty="0">
                <a:solidFill>
                  <a:srgbClr val="FF0000"/>
                </a:solidFill>
                <a:effectLst/>
                <a:latin typeface="Söhne"/>
              </a:rPr>
              <a:t>If you do not wish for your privacy to be compromised while using </a:t>
            </a:r>
            <a:r>
              <a:rPr lang="en-US" altLang="zh-CN" sz="2400" b="1" i="0" dirty="0" err="1">
                <a:solidFill>
                  <a:srgbClr val="FF0000"/>
                </a:solidFill>
                <a:effectLst/>
                <a:latin typeface="Söhne"/>
              </a:rPr>
              <a:t>ChatGPT</a:t>
            </a:r>
            <a:endParaRPr lang="zh-CN" altLang="en-US" sz="2400" b="1" dirty="0">
              <a:solidFill>
                <a:srgbClr val="FF0000"/>
              </a:solidFill>
            </a:endParaRPr>
          </a:p>
        </p:txBody>
      </p:sp>
      <p:pic>
        <p:nvPicPr>
          <p:cNvPr id="6" name="图片 5">
            <a:extLst>
              <a:ext uri="{FF2B5EF4-FFF2-40B4-BE49-F238E27FC236}">
                <a16:creationId xmlns:a16="http://schemas.microsoft.com/office/drawing/2014/main" id="{0E96FB94-F172-EFE8-C435-30A57E2E93CA}"/>
              </a:ext>
            </a:extLst>
          </p:cNvPr>
          <p:cNvPicPr>
            <a:picLocks noChangeAspect="1"/>
          </p:cNvPicPr>
          <p:nvPr/>
        </p:nvPicPr>
        <p:blipFill>
          <a:blip r:embed="rId2"/>
          <a:stretch>
            <a:fillRect/>
          </a:stretch>
        </p:blipFill>
        <p:spPr>
          <a:xfrm>
            <a:off x="3676760" y="746408"/>
            <a:ext cx="5383424" cy="2601788"/>
          </a:xfrm>
          <a:prstGeom prst="rect">
            <a:avLst/>
          </a:prstGeom>
        </p:spPr>
      </p:pic>
      <p:pic>
        <p:nvPicPr>
          <p:cNvPr id="8" name="图片 7">
            <a:extLst>
              <a:ext uri="{FF2B5EF4-FFF2-40B4-BE49-F238E27FC236}">
                <a16:creationId xmlns:a16="http://schemas.microsoft.com/office/drawing/2014/main" id="{DC3735E7-8D66-574A-E115-BEEAB82B0FFC}"/>
              </a:ext>
            </a:extLst>
          </p:cNvPr>
          <p:cNvPicPr>
            <a:picLocks noChangeAspect="1"/>
          </p:cNvPicPr>
          <p:nvPr/>
        </p:nvPicPr>
        <p:blipFill>
          <a:blip r:embed="rId3"/>
          <a:stretch>
            <a:fillRect/>
          </a:stretch>
        </p:blipFill>
        <p:spPr>
          <a:xfrm>
            <a:off x="5433722" y="3348196"/>
            <a:ext cx="7800000" cy="5971429"/>
          </a:xfrm>
          <a:prstGeom prst="rect">
            <a:avLst/>
          </a:prstGeom>
        </p:spPr>
      </p:pic>
      <p:sp>
        <p:nvSpPr>
          <p:cNvPr id="9" name="文本框 8">
            <a:extLst>
              <a:ext uri="{FF2B5EF4-FFF2-40B4-BE49-F238E27FC236}">
                <a16:creationId xmlns:a16="http://schemas.microsoft.com/office/drawing/2014/main" id="{C9FDA01A-41D1-8A2D-791F-D802460C8A74}"/>
              </a:ext>
            </a:extLst>
          </p:cNvPr>
          <p:cNvSpPr txBox="1"/>
          <p:nvPr/>
        </p:nvSpPr>
        <p:spPr>
          <a:xfrm>
            <a:off x="9775596" y="1423447"/>
            <a:ext cx="1480008" cy="646331"/>
          </a:xfrm>
          <a:prstGeom prst="rect">
            <a:avLst/>
          </a:prstGeom>
          <a:noFill/>
        </p:spPr>
        <p:txBody>
          <a:bodyPr wrap="square" rtlCol="0">
            <a:spAutoFit/>
          </a:bodyPr>
          <a:lstStyle/>
          <a:p>
            <a:r>
              <a:rPr lang="en-US" altLang="zh-CN" dirty="0"/>
              <a:t>From </a:t>
            </a:r>
            <a:r>
              <a:rPr lang="en-US" altLang="zh-CN" b="0" i="0" dirty="0">
                <a:solidFill>
                  <a:srgbClr val="000000"/>
                </a:solidFill>
                <a:effectLst/>
                <a:latin typeface="Soehne"/>
              </a:rPr>
              <a:t>April 25, 2023</a:t>
            </a:r>
            <a:endParaRPr lang="zh-CN" altLang="en-US" dirty="0"/>
          </a:p>
        </p:txBody>
      </p:sp>
    </p:spTree>
    <p:extLst>
      <p:ext uri="{BB962C8B-B14F-4D97-AF65-F5344CB8AC3E}">
        <p14:creationId xmlns:p14="http://schemas.microsoft.com/office/powerpoint/2010/main" val="4271833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8EBB43-3528-3D8F-EAAE-2857292594C3}"/>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3C7A8CE7-6A50-C4B4-F0AB-F3B986500920}"/>
              </a:ext>
            </a:extLst>
          </p:cNvPr>
          <p:cNvSpPr>
            <a:spLocks noGrp="1"/>
          </p:cNvSpPr>
          <p:nvPr>
            <p:ph idx="1"/>
          </p:nvPr>
        </p:nvSpPr>
        <p:spPr/>
        <p:txBody>
          <a:bodyPr>
            <a:normAutofit fontScale="85000" lnSpcReduction="20000"/>
          </a:bodyPr>
          <a:lstStyle/>
          <a:p>
            <a:endParaRPr lang="en-US" altLang="zh-CN" i="1" dirty="0">
              <a:effectLst/>
            </a:endParaRPr>
          </a:p>
          <a:p>
            <a:endParaRPr lang="en-US" altLang="zh-CN" i="1" dirty="0"/>
          </a:p>
          <a:p>
            <a:r>
              <a:rPr lang="en-US" altLang="zh-CN" i="1" dirty="0">
                <a:effectLst/>
              </a:rPr>
              <a:t>GPTs are </a:t>
            </a:r>
            <a:r>
              <a:rPr lang="en-US" altLang="zh-CN" i="1" dirty="0" err="1">
                <a:effectLst/>
              </a:rPr>
              <a:t>gpts</a:t>
            </a:r>
            <a:r>
              <a:rPr lang="en-US" altLang="zh-CN" i="1" dirty="0">
                <a:effectLst/>
              </a:rPr>
              <a:t>: An early look at the labor market impact potential of large language models</a:t>
            </a:r>
            <a:r>
              <a:rPr lang="en-US" altLang="zh-CN" dirty="0">
                <a:effectLst/>
              </a:rPr>
              <a:t>. GPTs are GPTs: An early look at the labor market impact potential of large language models. (n.d.). https://openai.com/research/gpts-are-gpts </a:t>
            </a:r>
          </a:p>
          <a:p>
            <a:r>
              <a:rPr lang="en-US" altLang="zh-CN" dirty="0">
                <a:effectLst/>
              </a:rPr>
              <a:t>Harvard Business Publishing Education. (n.d.). https://hbsp.harvard.edu/inspiring-minds/chatgpt-and-ai-text-generators-should-academia-adapt-or-resist </a:t>
            </a:r>
          </a:p>
          <a:p>
            <a:r>
              <a:rPr lang="en-US" altLang="zh-CN" i="1" dirty="0">
                <a:effectLst/>
              </a:rPr>
              <a:t>New ways to manage your data in </a:t>
            </a:r>
            <a:r>
              <a:rPr lang="en-US" altLang="zh-CN" i="1" dirty="0" err="1">
                <a:effectLst/>
              </a:rPr>
              <a:t>chatgpt</a:t>
            </a:r>
            <a:r>
              <a:rPr lang="en-US" altLang="zh-CN" dirty="0">
                <a:effectLst/>
              </a:rPr>
              <a:t>. New ways to manage your data in </a:t>
            </a:r>
            <a:r>
              <a:rPr lang="en-US" altLang="zh-CN" dirty="0" err="1">
                <a:effectLst/>
              </a:rPr>
              <a:t>ChatGPT</a:t>
            </a:r>
            <a:r>
              <a:rPr lang="en-US" altLang="zh-CN" dirty="0">
                <a:effectLst/>
              </a:rPr>
              <a:t>. (n.d.). https://openai.com/blog/new-ways-to-manage-your-data-in-chatgpt </a:t>
            </a:r>
          </a:p>
          <a:p>
            <a:r>
              <a:rPr lang="en-US" altLang="zh-CN" dirty="0" err="1">
                <a:effectLst/>
              </a:rPr>
              <a:t>Rotman</a:t>
            </a:r>
            <a:r>
              <a:rPr lang="en-US" altLang="zh-CN" dirty="0">
                <a:effectLst/>
              </a:rPr>
              <a:t>, D. (2023, May 9). </a:t>
            </a:r>
            <a:r>
              <a:rPr lang="en-US" altLang="zh-CN" i="1" dirty="0">
                <a:effectLst/>
              </a:rPr>
              <a:t>CHATGPT is about to revolutionize the economy. we need to decide what that looks like.</a:t>
            </a:r>
            <a:r>
              <a:rPr lang="en-US" altLang="zh-CN" dirty="0">
                <a:effectLst/>
              </a:rPr>
              <a:t> MIT Technology Review. https://www.technologyreview.com/2023/03/25/1070275/chatgpt-revolutionize-economy-decide-what-looks-like/ </a:t>
            </a:r>
          </a:p>
          <a:p>
            <a:r>
              <a:rPr lang="en-US" altLang="zh-CN" dirty="0">
                <a:effectLst/>
              </a:rPr>
              <a:t>United Nations. (n.d.). </a:t>
            </a:r>
            <a:r>
              <a:rPr lang="en-US" altLang="zh-CN" i="1" dirty="0">
                <a:effectLst/>
              </a:rPr>
              <a:t>Will robots and ai cause mass unemployment? not necessarily, but they do bring other threats</a:t>
            </a:r>
            <a:r>
              <a:rPr lang="en-US" altLang="zh-CN" dirty="0">
                <a:effectLst/>
              </a:rPr>
              <a:t>. United Nations. https://www.un.org/en/desa/will-robots-and-ai-cause-mass-unemployment-not-necessarily-they-do-bring-other </a:t>
            </a:r>
            <a:br>
              <a:rPr lang="en-US" altLang="zh-CN" dirty="0">
                <a:effectLst/>
              </a:rPr>
            </a:br>
            <a:br>
              <a:rPr lang="en-US" altLang="zh-CN" dirty="0">
                <a:effectLst/>
              </a:rPr>
            </a:br>
            <a:endParaRPr lang="en-US" altLang="zh-CN" dirty="0">
              <a:effectLst/>
            </a:endParaRPr>
          </a:p>
          <a:p>
            <a:endParaRPr kumimoji="1" lang="ja-JP" altLang="en-US" dirty="0"/>
          </a:p>
        </p:txBody>
      </p:sp>
    </p:spTree>
    <p:extLst>
      <p:ext uri="{BB962C8B-B14F-4D97-AF65-F5344CB8AC3E}">
        <p14:creationId xmlns:p14="http://schemas.microsoft.com/office/powerpoint/2010/main" val="1490559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Principles alone can guarantee ethical AI?</a:t>
            </a:r>
            <a:endParaRPr lang="zh-CN" altLang="en-US" dirty="0"/>
          </a:p>
        </p:txBody>
      </p:sp>
      <p:sp>
        <p:nvSpPr>
          <p:cNvPr id="4" name="内容占位符 3">
            <a:extLst>
              <a:ext uri="{FF2B5EF4-FFF2-40B4-BE49-F238E27FC236}">
                <a16:creationId xmlns:a16="http://schemas.microsoft.com/office/drawing/2014/main" id="{AD92B89D-8BA2-B1B8-4F83-E01C83A6CA19}"/>
              </a:ext>
            </a:extLst>
          </p:cNvPr>
          <p:cNvSpPr>
            <a:spLocks noGrp="1"/>
          </p:cNvSpPr>
          <p:nvPr>
            <p:ph idx="1"/>
          </p:nvPr>
        </p:nvSpPr>
        <p:spPr/>
        <p:txBody>
          <a:bodyPr/>
          <a:lstStyle/>
          <a:p>
            <a:r>
              <a:rPr lang="en-US" altLang="zh-CN" dirty="0"/>
              <a:t>Brent </a:t>
            </a:r>
            <a:r>
              <a:rPr lang="en-US" altLang="zh-CN" dirty="0" err="1"/>
              <a:t>Mittelstadt</a:t>
            </a:r>
            <a:r>
              <a:rPr lang="en-US" altLang="zh-CN" dirty="0"/>
              <a:t> (2019) claimed that although there were a lot of public-private high-level principles of AI, they seemed not enough considering the experience of medicine development history. Compared with medicine, AI developments lacks:</a:t>
            </a:r>
          </a:p>
          <a:p>
            <a:pPr>
              <a:buFont typeface="Wingdings" panose="05000000000000000000" pitchFamily="2" charset="2"/>
              <a:buChar char="p"/>
            </a:pPr>
            <a:r>
              <a:rPr lang="en-US" altLang="zh-CN" dirty="0"/>
              <a:t>Common aims and fiduciary duties</a:t>
            </a:r>
          </a:p>
          <a:p>
            <a:pPr>
              <a:buFont typeface="Wingdings" panose="05000000000000000000" pitchFamily="2" charset="2"/>
              <a:buChar char="p"/>
            </a:pPr>
            <a:r>
              <a:rPr lang="en-US" altLang="zh-CN" dirty="0"/>
              <a:t>Professional history and norms</a:t>
            </a:r>
          </a:p>
          <a:p>
            <a:pPr>
              <a:buFont typeface="Wingdings" panose="05000000000000000000" pitchFamily="2" charset="2"/>
              <a:buChar char="p"/>
            </a:pPr>
            <a:r>
              <a:rPr lang="en-US" altLang="zh-CN" dirty="0"/>
              <a:t>Proven methods to translate principles into practice</a:t>
            </a:r>
          </a:p>
          <a:p>
            <a:pPr>
              <a:buFont typeface="Wingdings" panose="05000000000000000000" pitchFamily="2" charset="2"/>
              <a:buChar char="p"/>
            </a:pPr>
            <a:r>
              <a:rPr lang="en-US" altLang="zh-CN" dirty="0"/>
              <a:t>Robust legal and professional accountability mechanisms</a:t>
            </a:r>
            <a:endParaRPr lang="zh-CN" altLang="en-US" dirty="0"/>
          </a:p>
        </p:txBody>
      </p:sp>
    </p:spTree>
    <p:extLst>
      <p:ext uri="{BB962C8B-B14F-4D97-AF65-F5344CB8AC3E}">
        <p14:creationId xmlns:p14="http://schemas.microsoft.com/office/powerpoint/2010/main" val="554587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Principles alone can guarantee ethical AI?</a:t>
            </a:r>
            <a:endParaRPr lang="zh-CN" altLang="en-US" dirty="0"/>
          </a:p>
        </p:txBody>
      </p:sp>
      <p:sp>
        <p:nvSpPr>
          <p:cNvPr id="4" name="内容占位符 3">
            <a:extLst>
              <a:ext uri="{FF2B5EF4-FFF2-40B4-BE49-F238E27FC236}">
                <a16:creationId xmlns:a16="http://schemas.microsoft.com/office/drawing/2014/main" id="{AD92B89D-8BA2-B1B8-4F83-E01C83A6CA19}"/>
              </a:ext>
            </a:extLst>
          </p:cNvPr>
          <p:cNvSpPr>
            <a:spLocks noGrp="1"/>
          </p:cNvSpPr>
          <p:nvPr>
            <p:ph idx="1"/>
          </p:nvPr>
        </p:nvSpPr>
        <p:spPr/>
        <p:txBody>
          <a:bodyPr/>
          <a:lstStyle/>
          <a:p>
            <a:pPr>
              <a:buFont typeface="Wingdings" panose="05000000000000000000" pitchFamily="2" charset="2"/>
              <a:buChar char="p"/>
            </a:pPr>
            <a:r>
              <a:rPr lang="en-US" altLang="zh-CN" dirty="0"/>
              <a:t>Common aims and fiduciary duties</a:t>
            </a:r>
          </a:p>
          <a:p>
            <a:pPr marL="0" indent="0">
              <a:buNone/>
            </a:pPr>
            <a:r>
              <a:rPr lang="en-US" altLang="zh-CN" dirty="0"/>
              <a:t>Medicine is broadly guided by a common aim: to promote the health and well-being of the patient. Practitioners have a </a:t>
            </a:r>
            <a:r>
              <a:rPr lang="en-US" altLang="zh-CN" b="1" dirty="0"/>
              <a:t>moral obligation</a:t>
            </a:r>
            <a:r>
              <a:rPr lang="en-US" altLang="zh-CN" dirty="0"/>
              <a:t> to advocate for their patient’s interest.</a:t>
            </a:r>
          </a:p>
          <a:p>
            <a:pPr marL="0" indent="0">
              <a:buNone/>
            </a:pPr>
            <a:r>
              <a:rPr lang="en-US" altLang="zh-CN" dirty="0"/>
              <a:t>Developers for AI do not have such ‘patients’. They often ‘work in an environment which constantly pressures them to cut costs, increase profit and deliver higher quality system’. AI development does not serve the equivalent of a patient whose interests are granted initial primacy in ethical decision-making.</a:t>
            </a:r>
          </a:p>
        </p:txBody>
      </p:sp>
    </p:spTree>
    <p:extLst>
      <p:ext uri="{BB962C8B-B14F-4D97-AF65-F5344CB8AC3E}">
        <p14:creationId xmlns:p14="http://schemas.microsoft.com/office/powerpoint/2010/main" val="73169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Principles alone can guarantee ethical AI?</a:t>
            </a:r>
            <a:endParaRPr lang="zh-CN" altLang="en-US" dirty="0"/>
          </a:p>
        </p:txBody>
      </p:sp>
      <p:sp>
        <p:nvSpPr>
          <p:cNvPr id="4" name="内容占位符 3">
            <a:extLst>
              <a:ext uri="{FF2B5EF4-FFF2-40B4-BE49-F238E27FC236}">
                <a16:creationId xmlns:a16="http://schemas.microsoft.com/office/drawing/2014/main" id="{AD92B89D-8BA2-B1B8-4F83-E01C83A6CA19}"/>
              </a:ext>
            </a:extLst>
          </p:cNvPr>
          <p:cNvSpPr>
            <a:spLocks noGrp="1"/>
          </p:cNvSpPr>
          <p:nvPr>
            <p:ph idx="1"/>
          </p:nvPr>
        </p:nvSpPr>
        <p:spPr/>
        <p:txBody>
          <a:bodyPr/>
          <a:lstStyle/>
          <a:p>
            <a:pPr>
              <a:buFont typeface="Wingdings" panose="05000000000000000000" pitchFamily="2" charset="2"/>
              <a:buChar char="p"/>
            </a:pPr>
            <a:r>
              <a:rPr lang="en-US" altLang="zh-CN" dirty="0"/>
              <a:t>Professional history and norms</a:t>
            </a:r>
          </a:p>
          <a:p>
            <a:pPr marL="0" indent="0">
              <a:buNone/>
            </a:pPr>
            <a:r>
              <a:rPr lang="en-US" altLang="zh-CN" dirty="0"/>
              <a:t>AI ethics lack professional history and well-defined norms of good behavior. Medicine benefits from a long history and shared professional culture with variation across cultures and specialties. </a:t>
            </a:r>
          </a:p>
        </p:txBody>
      </p:sp>
    </p:spTree>
    <p:extLst>
      <p:ext uri="{BB962C8B-B14F-4D97-AF65-F5344CB8AC3E}">
        <p14:creationId xmlns:p14="http://schemas.microsoft.com/office/powerpoint/2010/main" val="1074822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Principles alone can guarantee ethical AI?</a:t>
            </a:r>
            <a:endParaRPr lang="zh-CN" altLang="en-US" dirty="0"/>
          </a:p>
        </p:txBody>
      </p:sp>
      <p:sp>
        <p:nvSpPr>
          <p:cNvPr id="4" name="内容占位符 3">
            <a:extLst>
              <a:ext uri="{FF2B5EF4-FFF2-40B4-BE49-F238E27FC236}">
                <a16:creationId xmlns:a16="http://schemas.microsoft.com/office/drawing/2014/main" id="{AD92B89D-8BA2-B1B8-4F83-E01C83A6CA19}"/>
              </a:ext>
            </a:extLst>
          </p:cNvPr>
          <p:cNvSpPr>
            <a:spLocks noGrp="1"/>
          </p:cNvSpPr>
          <p:nvPr>
            <p:ph idx="1"/>
          </p:nvPr>
        </p:nvSpPr>
        <p:spPr/>
        <p:txBody>
          <a:bodyPr/>
          <a:lstStyle/>
          <a:p>
            <a:pPr>
              <a:buFont typeface="Wingdings" panose="05000000000000000000" pitchFamily="2" charset="2"/>
              <a:buChar char="p"/>
            </a:pPr>
            <a:r>
              <a:rPr lang="en-US" altLang="zh-CN" dirty="0"/>
              <a:t>Proven methods to translate principles into practice</a:t>
            </a:r>
          </a:p>
          <a:p>
            <a:pPr marL="0" indent="0">
              <a:buNone/>
            </a:pPr>
            <a:r>
              <a:rPr lang="en-US" altLang="zh-CN" dirty="0"/>
              <a:t>AI lacks proven methods to translate principles into practice. The prevalence of essentially contested concepts in AI ethics begs a question: how can normative disagreements over the correct specification of such concepts be resolved? Principles do not automatically translate into practice.</a:t>
            </a:r>
          </a:p>
        </p:txBody>
      </p:sp>
    </p:spTree>
    <p:extLst>
      <p:ext uri="{BB962C8B-B14F-4D97-AF65-F5344CB8AC3E}">
        <p14:creationId xmlns:p14="http://schemas.microsoft.com/office/powerpoint/2010/main" val="3041154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Principles alone can guarantee ethical AI?</a:t>
            </a:r>
            <a:endParaRPr lang="zh-CN" altLang="en-US" dirty="0"/>
          </a:p>
        </p:txBody>
      </p:sp>
      <p:sp>
        <p:nvSpPr>
          <p:cNvPr id="4" name="内容占位符 3">
            <a:extLst>
              <a:ext uri="{FF2B5EF4-FFF2-40B4-BE49-F238E27FC236}">
                <a16:creationId xmlns:a16="http://schemas.microsoft.com/office/drawing/2014/main" id="{AD92B89D-8BA2-B1B8-4F83-E01C83A6CA19}"/>
              </a:ext>
            </a:extLst>
          </p:cNvPr>
          <p:cNvSpPr>
            <a:spLocks noGrp="1"/>
          </p:cNvSpPr>
          <p:nvPr>
            <p:ph idx="1"/>
          </p:nvPr>
        </p:nvSpPr>
        <p:spPr/>
        <p:txBody>
          <a:bodyPr/>
          <a:lstStyle/>
          <a:p>
            <a:pPr>
              <a:buFont typeface="Wingdings" panose="05000000000000000000" pitchFamily="2" charset="2"/>
              <a:buChar char="p"/>
            </a:pPr>
            <a:r>
              <a:rPr lang="en-US" altLang="zh-CN" dirty="0"/>
              <a:t>Legal and professional accountability</a:t>
            </a:r>
          </a:p>
          <a:p>
            <a:pPr marL="0" indent="0">
              <a:buNone/>
            </a:pPr>
            <a:r>
              <a:rPr lang="en-US" altLang="zh-CN" dirty="0"/>
              <a:t>AI lacks legal and professional accountability mechanisms.</a:t>
            </a:r>
          </a:p>
        </p:txBody>
      </p:sp>
    </p:spTree>
    <p:extLst>
      <p:ext uri="{BB962C8B-B14F-4D97-AF65-F5344CB8AC3E}">
        <p14:creationId xmlns:p14="http://schemas.microsoft.com/office/powerpoint/2010/main" val="336205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AD689-1A6A-15A7-F4EE-2EE047BE2F41}"/>
              </a:ext>
            </a:extLst>
          </p:cNvPr>
          <p:cNvSpPr>
            <a:spLocks noGrp="1"/>
          </p:cNvSpPr>
          <p:nvPr>
            <p:ph type="title"/>
          </p:nvPr>
        </p:nvSpPr>
        <p:spPr/>
        <p:txBody>
          <a:bodyPr/>
          <a:lstStyle/>
          <a:p>
            <a:r>
              <a:rPr lang="en-US" altLang="zh-CN" dirty="0"/>
              <a:t>Some key questions to assess AI ethics value and principle statements</a:t>
            </a:r>
            <a:endParaRPr lang="zh-CN" altLang="en-US" dirty="0"/>
          </a:p>
        </p:txBody>
      </p:sp>
      <p:pic>
        <p:nvPicPr>
          <p:cNvPr id="7" name="图片 6">
            <a:extLst>
              <a:ext uri="{FF2B5EF4-FFF2-40B4-BE49-F238E27FC236}">
                <a16:creationId xmlns:a16="http://schemas.microsoft.com/office/drawing/2014/main" id="{C6F663A6-2070-DC4E-B91F-29FBC210B99C}"/>
              </a:ext>
            </a:extLst>
          </p:cNvPr>
          <p:cNvPicPr>
            <a:picLocks noChangeAspect="1"/>
          </p:cNvPicPr>
          <p:nvPr/>
        </p:nvPicPr>
        <p:blipFill>
          <a:blip r:embed="rId2"/>
          <a:stretch>
            <a:fillRect/>
          </a:stretch>
        </p:blipFill>
        <p:spPr>
          <a:xfrm>
            <a:off x="3869268" y="2115562"/>
            <a:ext cx="5934075" cy="2400300"/>
          </a:xfrm>
          <a:prstGeom prst="rect">
            <a:avLst/>
          </a:prstGeom>
        </p:spPr>
      </p:pic>
    </p:spTree>
    <p:extLst>
      <p:ext uri="{BB962C8B-B14F-4D97-AF65-F5344CB8AC3E}">
        <p14:creationId xmlns:p14="http://schemas.microsoft.com/office/powerpoint/2010/main" val="3614714874"/>
      </p:ext>
    </p:extLst>
  </p:cSld>
  <p:clrMapOvr>
    <a:masterClrMapping/>
  </p:clrMapOvr>
</p:sld>
</file>

<file path=ppt/theme/theme1.xml><?xml version="1.0" encoding="utf-8"?>
<a:theme xmlns:a="http://schemas.openxmlformats.org/drawingml/2006/main" name="框架">
  <a:themeElements>
    <a:clrScheme name="框架">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框架">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框架">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TM03457475[[fn=框架]]</Template>
  <TotalTime>446</TotalTime>
  <Words>3142</Words>
  <Application>Microsoft Office PowerPoint</Application>
  <PresentationFormat>宽屏</PresentationFormat>
  <Paragraphs>192</Paragraphs>
  <Slides>32</Slides>
  <Notes>8</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32</vt:i4>
      </vt:variant>
    </vt:vector>
  </HeadingPairs>
  <TitlesOfParts>
    <vt:vector size="44" baseType="lpstr">
      <vt:lpstr>Independent</vt:lpstr>
      <vt:lpstr>Soehne</vt:lpstr>
      <vt:lpstr>Söhne</vt:lpstr>
      <vt:lpstr>unset</vt:lpstr>
      <vt:lpstr>var(--sans-serif-font-family,"Open Sans",sans-serif)</vt:lpstr>
      <vt:lpstr>等线</vt:lpstr>
      <vt:lpstr>Arial</vt:lpstr>
      <vt:lpstr>Corbel</vt:lpstr>
      <vt:lpstr>Times New Roman</vt:lpstr>
      <vt:lpstr>Wingdings</vt:lpstr>
      <vt:lpstr>Wingdings 2</vt:lpstr>
      <vt:lpstr>框架</vt:lpstr>
      <vt:lpstr>Ethics About AI</vt:lpstr>
      <vt:lpstr>AI Principle by guidelines</vt:lpstr>
      <vt:lpstr>Distribution of AI guidelines</vt:lpstr>
      <vt:lpstr>Principles alone can guarantee ethical AI?</vt:lpstr>
      <vt:lpstr>Principles alone can guarantee ethical AI?</vt:lpstr>
      <vt:lpstr>Principles alone can guarantee ethical AI?</vt:lpstr>
      <vt:lpstr>Principles alone can guarantee ethical AI?</vt:lpstr>
      <vt:lpstr>Principles alone can guarantee ethical AI?</vt:lpstr>
      <vt:lpstr>Some key questions to assess AI ethics value and principle statements</vt:lpstr>
      <vt:lpstr>Where should AI ethics go from here?</vt:lpstr>
      <vt:lpstr>Reference</vt:lpstr>
      <vt:lpstr>ELSI about Generative AI</vt:lpstr>
      <vt:lpstr>Introduction</vt:lpstr>
      <vt:lpstr>Issues of Text-to-Text AI</vt:lpstr>
      <vt:lpstr>The problems that OpenAI recognizes with GPT-4 (1)</vt:lpstr>
      <vt:lpstr>The problems that OpenAI recognizes with GPT-4 (2)</vt:lpstr>
      <vt:lpstr>The ELSI Issues </vt:lpstr>
      <vt:lpstr>Issues related to Data</vt:lpstr>
      <vt:lpstr>Issuers related to Biases</vt:lpstr>
      <vt:lpstr>Limitation</vt:lpstr>
      <vt:lpstr>References</vt:lpstr>
      <vt:lpstr>What is Happening and What Could Happen in the Future</vt:lpstr>
      <vt:lpstr>Education— Chances </vt:lpstr>
      <vt:lpstr>Education— Challenges </vt:lpstr>
      <vt:lpstr>Education— Challenges </vt:lpstr>
      <vt:lpstr>Education—  To SUM UP ……</vt:lpstr>
      <vt:lpstr>Education— Questions &amp;Discussions </vt:lpstr>
      <vt:lpstr>Labor Market &amp; Unemployment</vt:lpstr>
      <vt:lpstr>Labor Market &amp; Unemployment</vt:lpstr>
      <vt:lpstr>Labor Market &amp; Unemployment</vt:lpstr>
      <vt:lpstr>Additional Content (If not covered before)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About AI</dc:title>
  <dc:creator>Li Yanghepu</dc:creator>
  <cp:lastModifiedBy>Shihan Tu</cp:lastModifiedBy>
  <cp:revision>11</cp:revision>
  <dcterms:created xsi:type="dcterms:W3CDTF">2023-06-18T12:34:09Z</dcterms:created>
  <dcterms:modified xsi:type="dcterms:W3CDTF">2023-06-19T12:37:13Z</dcterms:modified>
</cp:coreProperties>
</file>